
<file path=[Content_Types].xml><?xml version="1.0" encoding="utf-8"?>
<Types xmlns="http://schemas.openxmlformats.org/package/2006/content-types">
  <Default Extension="png" ContentType="image/png"/>
  <Default Extension="jpeg" ContentType="image/jpeg"/>
  <Default Extension="mov" ContentType="video/quicktime"/>
  <Default Extension="rels" ContentType="application/vnd.openxmlformats-package.relationships+xml"/>
  <Default Extension="xml" ContentType="application/xml"/>
  <Default Extension="mp4" ContentType="video/mp4"/>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8" r:id="rId1"/>
    <p:sldMasterId id="2147483713" r:id="rId2"/>
    <p:sldMasterId id="2147483695" r:id="rId3"/>
  </p:sldMasterIdLst>
  <p:notesMasterIdLst>
    <p:notesMasterId r:id="rId19"/>
  </p:notesMasterIdLst>
  <p:handoutMasterIdLst>
    <p:handoutMasterId r:id="rId20"/>
  </p:handoutMasterIdLst>
  <p:sldIdLst>
    <p:sldId id="263" r:id="rId4"/>
    <p:sldId id="394" r:id="rId5"/>
    <p:sldId id="361" r:id="rId6"/>
    <p:sldId id="267" r:id="rId7"/>
    <p:sldId id="396" r:id="rId8"/>
    <p:sldId id="414" r:id="rId9"/>
    <p:sldId id="404" r:id="rId10"/>
    <p:sldId id="406" r:id="rId11"/>
    <p:sldId id="409" r:id="rId12"/>
    <p:sldId id="399" r:id="rId13"/>
    <p:sldId id="410" r:id="rId14"/>
    <p:sldId id="411" r:id="rId15"/>
    <p:sldId id="407" r:id="rId16"/>
    <p:sldId id="412" r:id="rId17"/>
    <p:sldId id="413" r:id="rId18"/>
  </p:sldIdLst>
  <p:sldSz cx="9144000" cy="6858000" type="screen4x3"/>
  <p:notesSz cx="9144000" cy="6858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既定のセクション" id="{73B30DF1-B536-4A38-8123-EF91517D99F5}">
          <p14:sldIdLst>
            <p14:sldId id="263"/>
            <p14:sldId id="394"/>
            <p14:sldId id="361"/>
            <p14:sldId id="267"/>
            <p14:sldId id="396"/>
            <p14:sldId id="414"/>
          </p14:sldIdLst>
        </p14:section>
        <p14:section name="タイトルなしのセクション" id="{80D4CAC7-27F2-4194-AAC3-B68DBC016491}">
          <p14:sldIdLst>
            <p14:sldId id="404"/>
            <p14:sldId id="406"/>
            <p14:sldId id="409"/>
            <p14:sldId id="399"/>
            <p14:sldId id="410"/>
            <p14:sldId id="411"/>
            <p14:sldId id="407"/>
            <p14:sldId id="412"/>
            <p14:sldId id="41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68E2"/>
    <a:srgbClr val="969696"/>
    <a:srgbClr val="3F97A4"/>
    <a:srgbClr val="FF0000"/>
    <a:srgbClr val="7F7F7F"/>
    <a:srgbClr val="FF9C44"/>
    <a:srgbClr val="6DBD6D"/>
    <a:srgbClr val="E35457"/>
    <a:srgbClr val="7C0019"/>
    <a:srgbClr val="2B317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073A0DAA-6AF3-43AB-8588-CEC1D06C72B9}" styleName="スタイル (中間)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0A15C55-8517-42AA-B614-E9B94910E393}" styleName="中間スタイル 2 - アクセント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D7AC3CCA-C797-4891-BE02-D94E43425B78}" styleName="スタイル (中間)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8EC20E35-A176-4012-BC5E-935CFFF8708E}" styleName="スタイル (中間)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E25E649-3F16-4E02-A733-19D2CDBF48F0}" styleName="中間スタイル 3 - アクセント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85BE263C-DBD7-4A20-BB59-AAB30ACAA65A}" styleName="中間スタイル 3 - アクセント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8034E78-7F5D-4C2E-B375-FC64B27BC917}" styleName="スタイル (濃色)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616DA210-FB5B-4158-B5E0-FEB733F419BA}" styleName="スタイル (淡色)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BC89EF96-8CEA-46FF-86C4-4CE0E7609802}" styleName="淡色スタイル 3 - アクセント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中間スタイル 2 - アクセント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D5ABB26-0587-4C30-8999-92F81FD0307C}" styleName="スタイルなし、表のグリッド線なし">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93D81CF-94F2-401A-BA57-92F5A7B2D0C5}" styleName="スタイル (中間)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627" autoAdjust="0"/>
    <p:restoredTop sz="89286" autoAdjust="0"/>
  </p:normalViewPr>
  <p:slideViewPr>
    <p:cSldViewPr snapToGrid="0">
      <p:cViewPr varScale="1">
        <p:scale>
          <a:sx n="94" d="100"/>
          <a:sy n="94" d="100"/>
        </p:scale>
        <p:origin x="888" y="84"/>
      </p:cViewPr>
      <p:guideLst/>
    </p:cSldViewPr>
  </p:slideViewPr>
  <p:outlineViewPr>
    <p:cViewPr>
      <p:scale>
        <a:sx n="33" d="100"/>
        <a:sy n="33" d="100"/>
      </p:scale>
      <p:origin x="0" y="-3246"/>
    </p:cViewPr>
  </p:outlineViewPr>
  <p:notesTextViewPr>
    <p:cViewPr>
      <p:scale>
        <a:sx n="50" d="100"/>
        <a:sy n="5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3" Type="http://schemas.openxmlformats.org/officeDocument/2006/relationships/slideMaster" Target="slideMasters/slideMaster3.xml"/><Relationship Id="rId21" Type="http://schemas.openxmlformats.org/officeDocument/2006/relationships/presProps" Target="pres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theme" Target="theme/theme1.xml"/><Relationship Id="rId10" Type="http://schemas.openxmlformats.org/officeDocument/2006/relationships/slide" Target="slides/slide7.xml"/><Relationship Id="rId19" Type="http://schemas.openxmlformats.org/officeDocument/2006/relationships/notesMaster" Target="notesMasters/notesMaster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oleObject" Target="file:///C:\Users\gedo2\Desktop\SCEJYokohama\jupyters\&#20805;&#22635;&#37327;.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solidFill>
              <a:schemeClr val="accent1"/>
            </a:solidFill>
            <a:ln w="19050">
              <a:noFill/>
            </a:ln>
            <a:effectLst/>
          </c:spPr>
          <c:invertIfNegative val="0"/>
          <c:cat>
            <c:numRef>
              <c:f>Sheet1!$C$2:$H$2</c:f>
              <c:numCache>
                <c:formatCode>General</c:formatCode>
                <c:ptCount val="6"/>
                <c:pt idx="0">
                  <c:v>200</c:v>
                </c:pt>
                <c:pt idx="1">
                  <c:v>300</c:v>
                </c:pt>
                <c:pt idx="2">
                  <c:v>400</c:v>
                </c:pt>
                <c:pt idx="3">
                  <c:v>500</c:v>
                </c:pt>
                <c:pt idx="4">
                  <c:v>600</c:v>
                </c:pt>
                <c:pt idx="5">
                  <c:v>700</c:v>
                </c:pt>
              </c:numCache>
            </c:numRef>
          </c:cat>
          <c:val>
            <c:numRef>
              <c:f>Sheet1!$C$3:$H$3</c:f>
              <c:numCache>
                <c:formatCode>General</c:formatCode>
                <c:ptCount val="6"/>
                <c:pt idx="0">
                  <c:v>144840</c:v>
                </c:pt>
                <c:pt idx="1">
                  <c:v>145008</c:v>
                </c:pt>
                <c:pt idx="2">
                  <c:v>145167</c:v>
                </c:pt>
                <c:pt idx="3">
                  <c:v>145237</c:v>
                </c:pt>
                <c:pt idx="4">
                  <c:v>145099</c:v>
                </c:pt>
                <c:pt idx="5">
                  <c:v>145293</c:v>
                </c:pt>
              </c:numCache>
            </c:numRef>
          </c:val>
        </c:ser>
        <c:dLbls>
          <c:showLegendKey val="0"/>
          <c:showVal val="0"/>
          <c:showCatName val="0"/>
          <c:showSerName val="0"/>
          <c:showPercent val="0"/>
          <c:showBubbleSize val="0"/>
        </c:dLbls>
        <c:gapWidth val="300"/>
        <c:axId val="1770017392"/>
        <c:axId val="1770016304"/>
      </c:barChart>
      <c:catAx>
        <c:axId val="1770017392"/>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ja-JP"/>
                  <a:t>Velocity [mm/s]</a:t>
                </a:r>
                <a:endParaRPr lang="ja-JP" altLang="en-US"/>
              </a:p>
            </c:rich>
          </c:tx>
          <c:layout>
            <c:manualLayout>
              <c:xMode val="edge"/>
              <c:yMode val="edge"/>
              <c:x val="0.51025617427019387"/>
              <c:y val="0.88480001935117802"/>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ja-JP"/>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1770016304"/>
        <c:crosses val="autoZero"/>
        <c:auto val="1"/>
        <c:lblAlgn val="ctr"/>
        <c:lblOffset val="100"/>
        <c:noMultiLvlLbl val="0"/>
      </c:catAx>
      <c:valAx>
        <c:axId val="1770016304"/>
        <c:scaling>
          <c:orientation val="minMax"/>
        </c:scaling>
        <c:delete val="0"/>
        <c:axPos val="l"/>
        <c:majorGridlines>
          <c:spPr>
            <a:ln w="9525" cap="flat" cmpd="sng" algn="ctr">
              <a:solidFill>
                <a:schemeClr val="tx1">
                  <a:lumMod val="15000"/>
                  <a:lumOff val="85000"/>
                </a:schemeClr>
              </a:solidFill>
              <a:round/>
            </a:ln>
            <a:effectLst/>
          </c:spPr>
        </c:majorGridlines>
        <c:minorGridlines>
          <c:spPr>
            <a:ln w="9525" cap="flat" cmpd="sng" algn="ctr">
              <a:solidFill>
                <a:schemeClr val="tx1">
                  <a:lumMod val="5000"/>
                  <a:lumOff val="95000"/>
                </a:schemeClr>
              </a:solidFill>
              <a:round/>
            </a:ln>
            <a:effectLst/>
          </c:spPr>
        </c:min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ja-JP"/>
                  <a:t>Number of particles</a:t>
                </a:r>
                <a:endParaRPr lang="ja-JP" altLang="en-US"/>
              </a:p>
            </c:rich>
          </c:tx>
          <c:layout>
            <c:manualLayout>
              <c:xMode val="edge"/>
              <c:yMode val="edge"/>
              <c:x val="2.1397523657847698E-2"/>
              <c:y val="0.26758748260997667"/>
            </c:manualLayout>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ja-JP"/>
            </a:p>
          </c:txPr>
        </c:title>
        <c:numFmt formatCode="General" sourceLinked="1"/>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177001739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a:extLst>
              <a:ext uri="{FF2B5EF4-FFF2-40B4-BE49-F238E27FC236}">
                <a16:creationId xmlns="" xmlns:a16="http://schemas.microsoft.com/office/drawing/2014/main" id="{69F1FD37-6DAB-4D5B-B882-0C4E6DA7C29B}"/>
              </a:ext>
            </a:extLst>
          </p:cNvPr>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a:extLst>
              <a:ext uri="{FF2B5EF4-FFF2-40B4-BE49-F238E27FC236}">
                <a16:creationId xmlns="" xmlns:a16="http://schemas.microsoft.com/office/drawing/2014/main" id="{BE3C814E-B2F6-40E6-B388-A7F3E417A2B1}"/>
              </a:ext>
            </a:extLst>
          </p:cNvPr>
          <p:cNvSpPr>
            <a:spLocks noGrp="1"/>
          </p:cNvSpPr>
          <p:nvPr>
            <p:ph type="dt" sz="quarter" idx="1"/>
          </p:nvPr>
        </p:nvSpPr>
        <p:spPr>
          <a:xfrm>
            <a:off x="5179484" y="0"/>
            <a:ext cx="3962400" cy="344091"/>
          </a:xfrm>
          <a:prstGeom prst="rect">
            <a:avLst/>
          </a:prstGeom>
        </p:spPr>
        <p:txBody>
          <a:bodyPr vert="horz" lIns="91440" tIns="45720" rIns="91440" bIns="45720" rtlCol="0"/>
          <a:lstStyle>
            <a:lvl1pPr algn="r">
              <a:defRPr sz="1200"/>
            </a:lvl1pPr>
          </a:lstStyle>
          <a:p>
            <a:fld id="{C9E6B068-CA77-465F-B853-131E91E43C2A}" type="datetimeFigureOut">
              <a:rPr kumimoji="1" lang="ja-JP" altLang="en-US" smtClean="0"/>
              <a:t>2019/8/6</a:t>
            </a:fld>
            <a:endParaRPr kumimoji="1" lang="ja-JP" altLang="en-US"/>
          </a:p>
        </p:txBody>
      </p:sp>
      <p:sp>
        <p:nvSpPr>
          <p:cNvPr id="4" name="フッター プレースホルダー 3">
            <a:extLst>
              <a:ext uri="{FF2B5EF4-FFF2-40B4-BE49-F238E27FC236}">
                <a16:creationId xmlns="" xmlns:a16="http://schemas.microsoft.com/office/drawing/2014/main" id="{2BECDF04-0860-4526-9589-6D4F86A48C2E}"/>
              </a:ext>
            </a:extLst>
          </p:cNvPr>
          <p:cNvSpPr>
            <a:spLocks noGrp="1"/>
          </p:cNvSpPr>
          <p:nvPr>
            <p:ph type="ftr" sz="quarter" idx="2"/>
          </p:nvPr>
        </p:nvSpPr>
        <p:spPr>
          <a:xfrm>
            <a:off x="0" y="6513910"/>
            <a:ext cx="3962400" cy="344090"/>
          </a:xfrm>
          <a:prstGeom prst="rect">
            <a:avLst/>
          </a:prstGeom>
        </p:spPr>
        <p:txBody>
          <a:bodyPr vert="horz" lIns="91440" tIns="45720" rIns="91440" bIns="45720" rtlCol="0" anchor="b"/>
          <a:lstStyle>
            <a:lvl1pPr algn="l">
              <a:defRPr sz="1200"/>
            </a:lvl1pPr>
          </a:lstStyle>
          <a:p>
            <a:endParaRPr kumimoji="1" lang="ja-JP" altLang="en-US"/>
          </a:p>
        </p:txBody>
      </p:sp>
      <p:sp>
        <p:nvSpPr>
          <p:cNvPr id="5" name="スライド番号プレースホルダー 4">
            <a:extLst>
              <a:ext uri="{FF2B5EF4-FFF2-40B4-BE49-F238E27FC236}">
                <a16:creationId xmlns="" xmlns:a16="http://schemas.microsoft.com/office/drawing/2014/main" id="{A5E24D40-11DD-4646-ABD1-9C1D69A48CA7}"/>
              </a:ext>
            </a:extLst>
          </p:cNvPr>
          <p:cNvSpPr>
            <a:spLocks noGrp="1"/>
          </p:cNvSpPr>
          <p:nvPr>
            <p:ph type="sldNum" sz="quarter" idx="3"/>
          </p:nvPr>
        </p:nvSpPr>
        <p:spPr>
          <a:xfrm>
            <a:off x="5179484" y="6513910"/>
            <a:ext cx="3962400" cy="344090"/>
          </a:xfrm>
          <a:prstGeom prst="rect">
            <a:avLst/>
          </a:prstGeom>
        </p:spPr>
        <p:txBody>
          <a:bodyPr vert="horz" lIns="91440" tIns="45720" rIns="91440" bIns="45720" rtlCol="0" anchor="b"/>
          <a:lstStyle>
            <a:lvl1pPr algn="r">
              <a:defRPr sz="1200"/>
            </a:lvl1pPr>
          </a:lstStyle>
          <a:p>
            <a:fld id="{61C47AEE-050C-4631-9C80-FFB2CD464881}" type="slidenum">
              <a:rPr kumimoji="1" lang="ja-JP" altLang="en-US" smtClean="0"/>
              <a:t>‹#›</a:t>
            </a:fld>
            <a:endParaRPr kumimoji="1" lang="ja-JP" altLang="en-US"/>
          </a:p>
        </p:txBody>
      </p:sp>
    </p:spTree>
    <p:extLst>
      <p:ext uri="{BB962C8B-B14F-4D97-AF65-F5344CB8AC3E}">
        <p14:creationId xmlns:p14="http://schemas.microsoft.com/office/powerpoint/2010/main" val="410075993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BE4B064D-3982-4EE3-96E7-89935AE1D9FC}" type="datetimeFigureOut">
              <a:rPr kumimoji="1" lang="ja-JP" altLang="en-US" smtClean="0"/>
              <a:t>2019/8/6</a:t>
            </a:fld>
            <a:endParaRPr kumimoji="1" lang="ja-JP" altLang="en-US"/>
          </a:p>
        </p:txBody>
      </p:sp>
      <p:sp>
        <p:nvSpPr>
          <p:cNvPr id="4" name="スライド イメージ プレースホルダー 3"/>
          <p:cNvSpPr>
            <a:spLocks noGrp="1" noRot="1" noChangeAspect="1"/>
          </p:cNvSpPr>
          <p:nvPr>
            <p:ph type="sldImg" idx="2"/>
          </p:nvPr>
        </p:nvSpPr>
        <p:spPr>
          <a:xfrm>
            <a:off x="3028950" y="857250"/>
            <a:ext cx="3086100" cy="2314575"/>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1961AA7D-5DAA-4ADA-AE8E-B5D38383174B}" type="slidenum">
              <a:rPr kumimoji="1" lang="ja-JP" altLang="en-US" smtClean="0"/>
              <a:t>‹#›</a:t>
            </a:fld>
            <a:endParaRPr kumimoji="1" lang="ja-JP" altLang="en-US"/>
          </a:p>
        </p:txBody>
      </p:sp>
    </p:spTree>
    <p:extLst>
      <p:ext uri="{BB962C8B-B14F-4D97-AF65-F5344CB8AC3E}">
        <p14:creationId xmlns:p14="http://schemas.microsoft.com/office/powerpoint/2010/main" val="61283848"/>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1961AA7D-5DAA-4ADA-AE8E-B5D38383174B}" type="slidenum">
              <a:rPr kumimoji="1" lang="ja-JP" altLang="en-US" smtClean="0"/>
              <a:t>1</a:t>
            </a:fld>
            <a:endParaRPr kumimoji="1" lang="ja-JP" altLang="en-US"/>
          </a:p>
        </p:txBody>
      </p:sp>
    </p:spTree>
    <p:extLst>
      <p:ext uri="{BB962C8B-B14F-4D97-AF65-F5344CB8AC3E}">
        <p14:creationId xmlns:p14="http://schemas.microsoft.com/office/powerpoint/2010/main" val="26686738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1961AA7D-5DAA-4ADA-AE8E-B5D38383174B}" type="slidenum">
              <a:rPr kumimoji="1" lang="ja-JP" altLang="en-US" smtClean="0"/>
              <a:t>12</a:t>
            </a:fld>
            <a:endParaRPr kumimoji="1" lang="ja-JP" altLang="en-US"/>
          </a:p>
        </p:txBody>
      </p:sp>
    </p:spTree>
    <p:extLst>
      <p:ext uri="{BB962C8B-B14F-4D97-AF65-F5344CB8AC3E}">
        <p14:creationId xmlns:p14="http://schemas.microsoft.com/office/powerpoint/2010/main" val="15814428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5</a:t>
            </a:r>
            <a:r>
              <a:rPr kumimoji="1" lang="ja-JP" altLang="en-US" dirty="0"/>
              <a:t>分</a:t>
            </a:r>
            <a:endParaRPr kumimoji="1" lang="en-US" altLang="ja-JP" dirty="0"/>
          </a:p>
          <a:p>
            <a:r>
              <a:rPr kumimoji="1" lang="en-US" altLang="ja-JP" dirty="0"/>
              <a:t>Signed Distance Function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Boundary is defined by the scalar field of the distance from wall. With this scalar field, it is easy to calculate the interaction between a particle and  a wall.</a:t>
            </a:r>
          </a:p>
          <a:p>
            <a:r>
              <a:rPr kumimoji="1" lang="en-US" altLang="ja-JP" dirty="0" err="1"/>
              <a:t>ImmersedBoundary</a:t>
            </a:r>
            <a:r>
              <a:rPr kumimoji="1" lang="en-US" altLang="ja-JP" dirty="0"/>
              <a:t> Method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The interaction between the gas phase and a wall is calculated only by ratio of the wall in a staggered grid.</a:t>
            </a:r>
            <a:r>
              <a:rPr lang="ja-JP" altLang="en-US" sz="12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r>
              <a:rPr lang="en-US" altLang="ja-JP" sz="1200" dirty="0">
                <a:solidFill>
                  <a:srgbClr val="FF0000"/>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rPr>
              <a:t>The ratio is obtained easily by Signed Distance Function.</a:t>
            </a:r>
          </a:p>
          <a:p>
            <a:endParaRPr kumimoji="1" lang="en-US" altLang="ja-JP" dirty="0"/>
          </a:p>
          <a:p>
            <a:r>
              <a:rPr kumimoji="1" lang="en-US" altLang="ja-JP" dirty="0"/>
              <a:t>This combination of boundary conditions enables it easy to calculate interaction with wall in arbitrary wall shape, only with very simple algorithms.</a:t>
            </a:r>
            <a:endParaRPr kumimoji="1" lang="ja-JP" altLang="en-US" dirty="0"/>
          </a:p>
        </p:txBody>
      </p:sp>
      <p:sp>
        <p:nvSpPr>
          <p:cNvPr id="4" name="スライド番号プレースホルダー 3"/>
          <p:cNvSpPr>
            <a:spLocks noGrp="1"/>
          </p:cNvSpPr>
          <p:nvPr>
            <p:ph type="sldNum" sz="quarter" idx="5"/>
          </p:nvPr>
        </p:nvSpPr>
        <p:spPr/>
        <p:txBody>
          <a:bodyPr/>
          <a:lstStyle/>
          <a:p>
            <a:fld id="{1961AA7D-5DAA-4ADA-AE8E-B5D38383174B}" type="slidenum">
              <a:rPr kumimoji="1" lang="ja-JP" altLang="en-US" smtClean="0"/>
              <a:t>13</a:t>
            </a:fld>
            <a:endParaRPr kumimoji="1" lang="ja-JP" altLang="en-US"/>
          </a:p>
        </p:txBody>
      </p:sp>
    </p:spTree>
    <p:extLst>
      <p:ext uri="{BB962C8B-B14F-4D97-AF65-F5344CB8AC3E}">
        <p14:creationId xmlns:p14="http://schemas.microsoft.com/office/powerpoint/2010/main" val="1364219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1961AA7D-5DAA-4ADA-AE8E-B5D38383174B}" type="slidenum">
              <a:rPr kumimoji="1" lang="ja-JP" altLang="en-US" smtClean="0"/>
              <a:t>2</a:t>
            </a:fld>
            <a:endParaRPr kumimoji="1" lang="ja-JP" altLang="en-US"/>
          </a:p>
        </p:txBody>
      </p:sp>
    </p:spTree>
    <p:extLst>
      <p:ext uri="{BB962C8B-B14F-4D97-AF65-F5344CB8AC3E}">
        <p14:creationId xmlns:p14="http://schemas.microsoft.com/office/powerpoint/2010/main" val="34142399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1961AA7D-5DAA-4ADA-AE8E-B5D38383174B}" type="slidenum">
              <a:rPr kumimoji="1" lang="ja-JP" altLang="en-US" smtClean="0"/>
              <a:t>3</a:t>
            </a:fld>
            <a:endParaRPr kumimoji="1" lang="ja-JP" altLang="en-US"/>
          </a:p>
        </p:txBody>
      </p:sp>
    </p:spTree>
    <p:extLst>
      <p:ext uri="{BB962C8B-B14F-4D97-AF65-F5344CB8AC3E}">
        <p14:creationId xmlns:p14="http://schemas.microsoft.com/office/powerpoint/2010/main" val="8100618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1961AA7D-5DAA-4ADA-AE8E-B5D38383174B}" type="slidenum">
              <a:rPr kumimoji="1" lang="ja-JP" altLang="en-US" smtClean="0"/>
              <a:t>5</a:t>
            </a:fld>
            <a:endParaRPr kumimoji="1" lang="ja-JP" altLang="en-US"/>
          </a:p>
        </p:txBody>
      </p:sp>
    </p:spTree>
    <p:extLst>
      <p:ext uri="{BB962C8B-B14F-4D97-AF65-F5344CB8AC3E}">
        <p14:creationId xmlns:p14="http://schemas.microsoft.com/office/powerpoint/2010/main" val="24054913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1961AA7D-5DAA-4ADA-AE8E-B5D38383174B}" type="slidenum">
              <a:rPr kumimoji="1" lang="ja-JP" altLang="en-US" smtClean="0"/>
              <a:t>6</a:t>
            </a:fld>
            <a:endParaRPr kumimoji="1" lang="ja-JP" altLang="en-US"/>
          </a:p>
        </p:txBody>
      </p:sp>
    </p:spTree>
    <p:extLst>
      <p:ext uri="{BB962C8B-B14F-4D97-AF65-F5344CB8AC3E}">
        <p14:creationId xmlns:p14="http://schemas.microsoft.com/office/powerpoint/2010/main" val="32072810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1961AA7D-5DAA-4ADA-AE8E-B5D38383174B}" type="slidenum">
              <a:rPr kumimoji="1" lang="ja-JP" altLang="en-US" smtClean="0"/>
              <a:t>8</a:t>
            </a:fld>
            <a:endParaRPr kumimoji="1" lang="ja-JP" altLang="en-US"/>
          </a:p>
        </p:txBody>
      </p:sp>
    </p:spTree>
    <p:extLst>
      <p:ext uri="{BB962C8B-B14F-4D97-AF65-F5344CB8AC3E}">
        <p14:creationId xmlns:p14="http://schemas.microsoft.com/office/powerpoint/2010/main" val="24305369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ja-JP" altLang="en-US" sz="3200" dirty="0"/>
          </a:p>
        </p:txBody>
      </p:sp>
      <p:sp>
        <p:nvSpPr>
          <p:cNvPr id="4" name="スライド番号プレースホルダー 3"/>
          <p:cNvSpPr>
            <a:spLocks noGrp="1"/>
          </p:cNvSpPr>
          <p:nvPr>
            <p:ph type="sldNum" sz="quarter" idx="10"/>
          </p:nvPr>
        </p:nvSpPr>
        <p:spPr/>
        <p:txBody>
          <a:bodyPr/>
          <a:lstStyle/>
          <a:p>
            <a:fld id="{1961AA7D-5DAA-4ADA-AE8E-B5D38383174B}" type="slidenum">
              <a:rPr kumimoji="1" lang="ja-JP" altLang="en-US" smtClean="0"/>
              <a:t>9</a:t>
            </a:fld>
            <a:endParaRPr kumimoji="1" lang="ja-JP" altLang="en-US"/>
          </a:p>
        </p:txBody>
      </p:sp>
    </p:spTree>
    <p:extLst>
      <p:ext uri="{BB962C8B-B14F-4D97-AF65-F5344CB8AC3E}">
        <p14:creationId xmlns:p14="http://schemas.microsoft.com/office/powerpoint/2010/main" val="41720016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1961AA7D-5DAA-4ADA-AE8E-B5D38383174B}" type="slidenum">
              <a:rPr kumimoji="1" lang="ja-JP" altLang="en-US" smtClean="0"/>
              <a:t>10</a:t>
            </a:fld>
            <a:endParaRPr kumimoji="1" lang="ja-JP" altLang="en-US"/>
          </a:p>
        </p:txBody>
      </p:sp>
    </p:spTree>
    <p:extLst>
      <p:ext uri="{BB962C8B-B14F-4D97-AF65-F5344CB8AC3E}">
        <p14:creationId xmlns:p14="http://schemas.microsoft.com/office/powerpoint/2010/main" val="3215735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1961AA7D-5DAA-4ADA-AE8E-B5D38383174B}" type="slidenum">
              <a:rPr kumimoji="1" lang="ja-JP" altLang="en-US" smtClean="0"/>
              <a:t>11</a:t>
            </a:fld>
            <a:endParaRPr kumimoji="1" lang="ja-JP" altLang="en-US"/>
          </a:p>
        </p:txBody>
      </p:sp>
    </p:spTree>
    <p:extLst>
      <p:ext uri="{BB962C8B-B14F-4D97-AF65-F5344CB8AC3E}">
        <p14:creationId xmlns:p14="http://schemas.microsoft.com/office/powerpoint/2010/main" val="10504442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セクション見出し">
    <p:spTree>
      <p:nvGrpSpPr>
        <p:cNvPr id="1" name=""/>
        <p:cNvGrpSpPr/>
        <p:nvPr/>
      </p:nvGrpSpPr>
      <p:grpSpPr>
        <a:xfrm>
          <a:off x="0" y="0"/>
          <a:ext cx="0" cy="0"/>
          <a:chOff x="0" y="0"/>
          <a:chExt cx="0" cy="0"/>
        </a:xfrm>
      </p:grpSpPr>
      <p:sp>
        <p:nvSpPr>
          <p:cNvPr id="6" name="スライド番号プレースホルダー 5">
            <a:extLst>
              <a:ext uri="{FF2B5EF4-FFF2-40B4-BE49-F238E27FC236}">
                <a16:creationId xmlns="" xmlns:a16="http://schemas.microsoft.com/office/drawing/2014/main" id="{0DA547FD-7A7A-468E-A3B2-E2A934CF6DC7}"/>
              </a:ext>
            </a:extLst>
          </p:cNvPr>
          <p:cNvSpPr>
            <a:spLocks noGrp="1"/>
          </p:cNvSpPr>
          <p:nvPr>
            <p:ph type="sldNum" sz="quarter" idx="12"/>
          </p:nvPr>
        </p:nvSpPr>
        <p:spPr>
          <a:xfrm>
            <a:off x="6952826" y="6378124"/>
            <a:ext cx="2057400" cy="365125"/>
          </a:xfrm>
          <a:prstGeom prst="rect">
            <a:avLst/>
          </a:prstGeom>
        </p:spPr>
        <p:txBody>
          <a:bodyPr/>
          <a:lstStyle/>
          <a:p>
            <a:fld id="{B63654C5-1636-4F20-A03F-ECD4CCF9462E}" type="slidenum">
              <a:rPr kumimoji="1" lang="ja-JP" altLang="en-US" smtClean="0"/>
              <a:t>‹#›</a:t>
            </a:fld>
            <a:endParaRPr kumimoji="1" lang="ja-JP" altLang="en-US"/>
          </a:p>
        </p:txBody>
      </p:sp>
      <p:sp>
        <p:nvSpPr>
          <p:cNvPr id="9" name="正方形/長方形 8">
            <a:extLst>
              <a:ext uri="{FF2B5EF4-FFF2-40B4-BE49-F238E27FC236}">
                <a16:creationId xmlns="" xmlns:a16="http://schemas.microsoft.com/office/drawing/2014/main" id="{8952C358-4093-42FE-8A3F-E825AB523279}"/>
              </a:ext>
            </a:extLst>
          </p:cNvPr>
          <p:cNvSpPr/>
          <p:nvPr userDrawn="1"/>
        </p:nvSpPr>
        <p:spPr>
          <a:xfrm>
            <a:off x="0" y="3577334"/>
            <a:ext cx="9144000" cy="27000"/>
          </a:xfrm>
          <a:prstGeom prst="rect">
            <a:avLst/>
          </a:prstGeom>
          <a:solidFill>
            <a:srgbClr val="FF6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0" name="Content Placeholder 2">
            <a:extLst>
              <a:ext uri="{FF2B5EF4-FFF2-40B4-BE49-F238E27FC236}">
                <a16:creationId xmlns="" xmlns:a16="http://schemas.microsoft.com/office/drawing/2014/main" id="{D9B532E8-0E78-4E1D-B9A9-75FCAFF955FD}"/>
              </a:ext>
            </a:extLst>
          </p:cNvPr>
          <p:cNvSpPr>
            <a:spLocks noGrp="1"/>
          </p:cNvSpPr>
          <p:nvPr>
            <p:ph idx="1" hasCustomPrompt="1"/>
          </p:nvPr>
        </p:nvSpPr>
        <p:spPr>
          <a:xfrm>
            <a:off x="784149" y="2448524"/>
            <a:ext cx="7575702" cy="980476"/>
          </a:xfrm>
          <a:prstGeom prst="rect">
            <a:avLst/>
          </a:prstGeom>
        </p:spPr>
        <p:txBody>
          <a:bodyPr anchor="b"/>
          <a:lstStyle>
            <a:lvl1pPr marL="0" indent="0" algn="ctr">
              <a:buNone/>
              <a:defRPr sz="4800"/>
            </a:lvl1pPr>
          </a:lstStyle>
          <a:p>
            <a:pPr lvl="0"/>
            <a:r>
              <a:rPr lang="en-US" dirty="0"/>
              <a:t>Section</a:t>
            </a:r>
          </a:p>
        </p:txBody>
      </p:sp>
    </p:spTree>
    <p:extLst>
      <p:ext uri="{BB962C8B-B14F-4D97-AF65-F5344CB8AC3E}">
        <p14:creationId xmlns:p14="http://schemas.microsoft.com/office/powerpoint/2010/main" val="36832565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 xmlns:a16="http://schemas.microsoft.com/office/drawing/2014/main" id="{58EF79F0-5B50-49E0-93FF-FA40F8CC271A}"/>
              </a:ext>
            </a:extLst>
          </p:cNvPr>
          <p:cNvSpPr>
            <a:spLocks noGrp="1"/>
          </p:cNvSpPr>
          <p:nvPr>
            <p:ph type="sldNum" sz="quarter" idx="12"/>
          </p:nvPr>
        </p:nvSpPr>
        <p:spPr>
          <a:xfrm>
            <a:off x="6952826" y="6378124"/>
            <a:ext cx="2057400" cy="365125"/>
          </a:xfrm>
          <a:prstGeom prst="rect">
            <a:avLst/>
          </a:prstGeom>
        </p:spPr>
        <p:txBody>
          <a:bodyPr/>
          <a:lstStyle/>
          <a:p>
            <a:fld id="{B63654C5-1636-4F20-A03F-ECD4CCF9462E}" type="slidenum">
              <a:rPr kumimoji="1" lang="ja-JP" altLang="en-US" smtClean="0"/>
              <a:t>‹#›</a:t>
            </a:fld>
            <a:endParaRPr kumimoji="1" lang="ja-JP" altLang="en-US"/>
          </a:p>
        </p:txBody>
      </p:sp>
    </p:spTree>
    <p:extLst>
      <p:ext uri="{BB962C8B-B14F-4D97-AF65-F5344CB8AC3E}">
        <p14:creationId xmlns:p14="http://schemas.microsoft.com/office/powerpoint/2010/main" val="19083806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ユーザー設定レイアウト">
    <p:spTree>
      <p:nvGrpSpPr>
        <p:cNvPr id="1" name=""/>
        <p:cNvGrpSpPr/>
        <p:nvPr/>
      </p:nvGrpSpPr>
      <p:grpSpPr>
        <a:xfrm>
          <a:off x="0" y="0"/>
          <a:ext cx="0" cy="0"/>
          <a:chOff x="0" y="0"/>
          <a:chExt cx="0" cy="0"/>
        </a:xfrm>
      </p:grpSpPr>
    </p:spTree>
    <p:extLst>
      <p:ext uri="{BB962C8B-B14F-4D97-AF65-F5344CB8AC3E}">
        <p14:creationId xmlns:p14="http://schemas.microsoft.com/office/powerpoint/2010/main" val="31341266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Tree>
    <p:extLst>
      <p:ext uri="{BB962C8B-B14F-4D97-AF65-F5344CB8AC3E}">
        <p14:creationId xmlns:p14="http://schemas.microsoft.com/office/powerpoint/2010/main" val="1087916871"/>
      </p:ext>
    </p:extLst>
  </p:cSld>
  <p:clrMapOvr>
    <a:masterClrMapping/>
  </p:clrMapOvr>
  <p:hf hd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a:xfrm>
            <a:off x="0" y="3773"/>
            <a:ext cx="9144000" cy="801297"/>
          </a:xfrm>
        </p:spPr>
        <p:txBody>
          <a:bodyPr/>
          <a:lstStyle>
            <a:lvl1pPr algn="ctr">
              <a:defRPr/>
            </a:lvl1pPr>
          </a:lstStyle>
          <a:p>
            <a:r>
              <a:rPr lang="ja-JP" altLang="en-US"/>
              <a:t>マスター タイトルの書式設定</a:t>
            </a:r>
            <a:endParaRPr lang="en-US" dirty="0"/>
          </a:p>
        </p:txBody>
      </p:sp>
    </p:spTree>
    <p:extLst>
      <p:ext uri="{BB962C8B-B14F-4D97-AF65-F5344CB8AC3E}">
        <p14:creationId xmlns:p14="http://schemas.microsoft.com/office/powerpoint/2010/main" val="595460432"/>
      </p:ext>
    </p:extLst>
  </p:cSld>
  <p:clrMapOvr>
    <a:masterClrMapping/>
  </p:clrMapOvr>
  <p:hf hdr="0" dt="0"/>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コンテンツ">
    <p:spTree>
      <p:nvGrpSpPr>
        <p:cNvPr id="1" name=""/>
        <p:cNvGrpSpPr/>
        <p:nvPr/>
      </p:nvGrpSpPr>
      <p:grpSpPr>
        <a:xfrm>
          <a:off x="0" y="0"/>
          <a:ext cx="0" cy="0"/>
          <a:chOff x="0" y="0"/>
          <a:chExt cx="0" cy="0"/>
        </a:xfrm>
      </p:grpSpPr>
      <p:sp>
        <p:nvSpPr>
          <p:cNvPr id="6" name="タイトル 1">
            <a:extLst>
              <a:ext uri="{FF2B5EF4-FFF2-40B4-BE49-F238E27FC236}">
                <a16:creationId xmlns="" xmlns:a16="http://schemas.microsoft.com/office/drawing/2014/main" id="{00D422D2-435C-4F24-B185-C5AB3D9BF308}"/>
              </a:ext>
            </a:extLst>
          </p:cNvPr>
          <p:cNvSpPr>
            <a:spLocks noGrp="1"/>
          </p:cNvSpPr>
          <p:nvPr>
            <p:ph type="title"/>
          </p:nvPr>
        </p:nvSpPr>
        <p:spPr>
          <a:xfrm>
            <a:off x="536528" y="0"/>
            <a:ext cx="8137476" cy="1064469"/>
          </a:xfrm>
        </p:spPr>
        <p:txBody>
          <a:bodyPr/>
          <a:lstStyle/>
          <a:p>
            <a:r>
              <a:rPr kumimoji="1" lang="ja-JP" altLang="en-US"/>
              <a:t>マスター タイトルの書式設定</a:t>
            </a:r>
          </a:p>
        </p:txBody>
      </p:sp>
      <p:sp>
        <p:nvSpPr>
          <p:cNvPr id="7" name="コンテンツ プレースホルダー 2">
            <a:extLst>
              <a:ext uri="{FF2B5EF4-FFF2-40B4-BE49-F238E27FC236}">
                <a16:creationId xmlns="" xmlns:a16="http://schemas.microsoft.com/office/drawing/2014/main" id="{D484A4A3-1C7F-4EBA-B6BB-4A6E2E9335B4}"/>
              </a:ext>
            </a:extLst>
          </p:cNvPr>
          <p:cNvSpPr>
            <a:spLocks noGrp="1"/>
          </p:cNvSpPr>
          <p:nvPr>
            <p:ph idx="1"/>
          </p:nvPr>
        </p:nvSpPr>
        <p:spPr>
          <a:xfrm>
            <a:off x="536528" y="1466626"/>
            <a:ext cx="78867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Tree>
    <p:extLst>
      <p:ext uri="{BB962C8B-B14F-4D97-AF65-F5344CB8AC3E}">
        <p14:creationId xmlns:p14="http://schemas.microsoft.com/office/powerpoint/2010/main" val="9666467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動画">
    <p:spTree>
      <p:nvGrpSpPr>
        <p:cNvPr id="1" name=""/>
        <p:cNvGrpSpPr/>
        <p:nvPr/>
      </p:nvGrpSpPr>
      <p:grpSpPr>
        <a:xfrm>
          <a:off x="0" y="0"/>
          <a:ext cx="0" cy="0"/>
          <a:chOff x="0" y="0"/>
          <a:chExt cx="0" cy="0"/>
        </a:xfrm>
      </p:grpSpPr>
      <p:sp>
        <p:nvSpPr>
          <p:cNvPr id="7" name="コンテンツ プレースホルダー 2">
            <a:extLst>
              <a:ext uri="{FF2B5EF4-FFF2-40B4-BE49-F238E27FC236}">
                <a16:creationId xmlns="" xmlns:a16="http://schemas.microsoft.com/office/drawing/2014/main" id="{B4804DEC-C668-439F-A359-E86410B5D519}"/>
              </a:ext>
            </a:extLst>
          </p:cNvPr>
          <p:cNvSpPr>
            <a:spLocks noGrp="1"/>
          </p:cNvSpPr>
          <p:nvPr>
            <p:ph idx="1" hasCustomPrompt="1"/>
          </p:nvPr>
        </p:nvSpPr>
        <p:spPr>
          <a:xfrm>
            <a:off x="281200" y="1629000"/>
            <a:ext cx="1291124" cy="365125"/>
          </a:xfrm>
        </p:spPr>
        <p:txBody>
          <a:bodyPr>
            <a:normAutofit/>
          </a:bodyPr>
          <a:lstStyle>
            <a:lvl1pPr marL="0" indent="0" algn="ctr">
              <a:buNone/>
              <a:defRPr sz="1350" u="sng"/>
            </a:lvl1pPr>
          </a:lstStyle>
          <a:p>
            <a:pPr lvl="0"/>
            <a:r>
              <a:rPr kumimoji="1" lang="en-US" altLang="ja-JP" dirty="0"/>
              <a:t>subtitle</a:t>
            </a:r>
            <a:endParaRPr kumimoji="1" lang="ja-JP" altLang="en-US" dirty="0"/>
          </a:p>
        </p:txBody>
      </p:sp>
      <p:sp>
        <p:nvSpPr>
          <p:cNvPr id="10" name="メディア プレースホルダー 9">
            <a:extLst>
              <a:ext uri="{FF2B5EF4-FFF2-40B4-BE49-F238E27FC236}">
                <a16:creationId xmlns="" xmlns:a16="http://schemas.microsoft.com/office/drawing/2014/main" id="{EE0CB1EF-2DAD-4B64-9DFA-F8DC33A3467B}"/>
              </a:ext>
            </a:extLst>
          </p:cNvPr>
          <p:cNvSpPr>
            <a:spLocks noGrp="1"/>
          </p:cNvSpPr>
          <p:nvPr>
            <p:ph type="media" sz="quarter" idx="15"/>
          </p:nvPr>
        </p:nvSpPr>
        <p:spPr>
          <a:xfrm>
            <a:off x="3613223" y="1629000"/>
            <a:ext cx="5400000" cy="3600000"/>
          </a:xfrm>
          <a:ln w="19050">
            <a:solidFill>
              <a:srgbClr val="808080"/>
            </a:solidFill>
          </a:ln>
        </p:spPr>
        <p:txBody>
          <a:bodyPr/>
          <a:lstStyle/>
          <a:p>
            <a:endParaRPr kumimoji="1" lang="ja-JP" altLang="en-US" dirty="0"/>
          </a:p>
        </p:txBody>
      </p:sp>
      <p:sp>
        <p:nvSpPr>
          <p:cNvPr id="11" name="コンテンツ プレースホルダー 2">
            <a:extLst>
              <a:ext uri="{FF2B5EF4-FFF2-40B4-BE49-F238E27FC236}">
                <a16:creationId xmlns="" xmlns:a16="http://schemas.microsoft.com/office/drawing/2014/main" id="{924B742D-7AB0-4F5E-AA02-94315E2A4F62}"/>
              </a:ext>
            </a:extLst>
          </p:cNvPr>
          <p:cNvSpPr>
            <a:spLocks noGrp="1"/>
          </p:cNvSpPr>
          <p:nvPr>
            <p:ph idx="16" hasCustomPrompt="1"/>
          </p:nvPr>
        </p:nvSpPr>
        <p:spPr>
          <a:xfrm>
            <a:off x="281200" y="2327492"/>
            <a:ext cx="3332023" cy="365125"/>
          </a:xfrm>
        </p:spPr>
        <p:txBody>
          <a:bodyPr>
            <a:noAutofit/>
          </a:bodyPr>
          <a:lstStyle>
            <a:lvl1pPr marL="0" indent="0" algn="l">
              <a:buNone/>
              <a:defRPr sz="1500" u="none"/>
            </a:lvl1pPr>
          </a:lstStyle>
          <a:p>
            <a:pPr lvl="0"/>
            <a:r>
              <a:rPr kumimoji="1" lang="ja-JP" altLang="en-US" dirty="0"/>
              <a:t>・結果</a:t>
            </a:r>
          </a:p>
        </p:txBody>
      </p:sp>
      <p:sp>
        <p:nvSpPr>
          <p:cNvPr id="13" name="コンテンツ プレースホルダー 2">
            <a:extLst>
              <a:ext uri="{FF2B5EF4-FFF2-40B4-BE49-F238E27FC236}">
                <a16:creationId xmlns="" xmlns:a16="http://schemas.microsoft.com/office/drawing/2014/main" id="{3D8F2D8D-E3CD-4C66-A69B-FCD92F908EE6}"/>
              </a:ext>
            </a:extLst>
          </p:cNvPr>
          <p:cNvSpPr>
            <a:spLocks noGrp="1"/>
          </p:cNvSpPr>
          <p:nvPr>
            <p:ph idx="18" hasCustomPrompt="1"/>
          </p:nvPr>
        </p:nvSpPr>
        <p:spPr>
          <a:xfrm>
            <a:off x="3613223" y="5476564"/>
            <a:ext cx="1800000" cy="288000"/>
          </a:xfrm>
        </p:spPr>
        <p:txBody>
          <a:bodyPr>
            <a:noAutofit/>
          </a:bodyPr>
          <a:lstStyle>
            <a:lvl1pPr marL="0" indent="0" algn="ctr">
              <a:buNone/>
              <a:defRPr sz="1350" u="none"/>
            </a:lvl1pPr>
          </a:lstStyle>
          <a:p>
            <a:pPr lvl="0"/>
            <a:r>
              <a:rPr kumimoji="1" lang="en-US" altLang="ja-JP" dirty="0"/>
              <a:t>Case-A</a:t>
            </a:r>
            <a:endParaRPr kumimoji="1" lang="ja-JP" altLang="en-US" dirty="0"/>
          </a:p>
        </p:txBody>
      </p:sp>
      <p:sp>
        <p:nvSpPr>
          <p:cNvPr id="16" name="タイトル 1">
            <a:extLst>
              <a:ext uri="{FF2B5EF4-FFF2-40B4-BE49-F238E27FC236}">
                <a16:creationId xmlns="" xmlns:a16="http://schemas.microsoft.com/office/drawing/2014/main" id="{3905E59F-5BA8-4F06-884B-D6BC44F2EB56}"/>
              </a:ext>
            </a:extLst>
          </p:cNvPr>
          <p:cNvSpPr>
            <a:spLocks noGrp="1"/>
          </p:cNvSpPr>
          <p:nvPr>
            <p:ph type="title"/>
          </p:nvPr>
        </p:nvSpPr>
        <p:spPr>
          <a:xfrm>
            <a:off x="536528" y="0"/>
            <a:ext cx="8137476" cy="1064469"/>
          </a:xfrm>
        </p:spPr>
        <p:txBody>
          <a:bodyPr/>
          <a:lstStyle/>
          <a:p>
            <a:r>
              <a:rPr kumimoji="1" lang="ja-JP" altLang="en-US"/>
              <a:t>マスター タイトルの書式設定</a:t>
            </a:r>
          </a:p>
        </p:txBody>
      </p:sp>
      <p:sp>
        <p:nvSpPr>
          <p:cNvPr id="17" name="コンテンツ プレースホルダー 2">
            <a:extLst>
              <a:ext uri="{FF2B5EF4-FFF2-40B4-BE49-F238E27FC236}">
                <a16:creationId xmlns="" xmlns:a16="http://schemas.microsoft.com/office/drawing/2014/main" id="{42D79736-80FF-490A-BADF-6785B9F3AF08}"/>
              </a:ext>
            </a:extLst>
          </p:cNvPr>
          <p:cNvSpPr>
            <a:spLocks noGrp="1"/>
          </p:cNvSpPr>
          <p:nvPr>
            <p:ph idx="19" hasCustomPrompt="1"/>
          </p:nvPr>
        </p:nvSpPr>
        <p:spPr>
          <a:xfrm>
            <a:off x="5413223" y="5476564"/>
            <a:ext cx="1800000" cy="288000"/>
          </a:xfrm>
        </p:spPr>
        <p:txBody>
          <a:bodyPr>
            <a:noAutofit/>
          </a:bodyPr>
          <a:lstStyle>
            <a:lvl1pPr marL="0" indent="0" algn="ctr">
              <a:buNone/>
              <a:defRPr sz="1350" u="none"/>
            </a:lvl1pPr>
          </a:lstStyle>
          <a:p>
            <a:pPr lvl="0"/>
            <a:r>
              <a:rPr kumimoji="1" lang="en-US" altLang="ja-JP" dirty="0"/>
              <a:t>Case-A</a:t>
            </a:r>
            <a:endParaRPr kumimoji="1" lang="ja-JP" altLang="en-US" dirty="0"/>
          </a:p>
        </p:txBody>
      </p:sp>
      <p:sp>
        <p:nvSpPr>
          <p:cNvPr id="18" name="コンテンツ プレースホルダー 2">
            <a:extLst>
              <a:ext uri="{FF2B5EF4-FFF2-40B4-BE49-F238E27FC236}">
                <a16:creationId xmlns="" xmlns:a16="http://schemas.microsoft.com/office/drawing/2014/main" id="{82075520-0356-49A2-8FB3-A5E1DEE3A8C5}"/>
              </a:ext>
            </a:extLst>
          </p:cNvPr>
          <p:cNvSpPr>
            <a:spLocks noGrp="1"/>
          </p:cNvSpPr>
          <p:nvPr>
            <p:ph idx="20" hasCustomPrompt="1"/>
          </p:nvPr>
        </p:nvSpPr>
        <p:spPr>
          <a:xfrm>
            <a:off x="7213223" y="5476564"/>
            <a:ext cx="1800000" cy="288000"/>
          </a:xfrm>
        </p:spPr>
        <p:txBody>
          <a:bodyPr>
            <a:noAutofit/>
          </a:bodyPr>
          <a:lstStyle>
            <a:lvl1pPr marL="0" indent="0" algn="ctr">
              <a:buNone/>
              <a:defRPr sz="1350" u="none"/>
            </a:lvl1pPr>
          </a:lstStyle>
          <a:p>
            <a:pPr lvl="0"/>
            <a:r>
              <a:rPr kumimoji="1" lang="en-US" altLang="ja-JP" dirty="0"/>
              <a:t>Case-A</a:t>
            </a:r>
            <a:endParaRPr kumimoji="1" lang="ja-JP" altLang="en-US" dirty="0"/>
          </a:p>
        </p:txBody>
      </p:sp>
    </p:spTree>
    <p:extLst>
      <p:ext uri="{BB962C8B-B14F-4D97-AF65-F5344CB8AC3E}">
        <p14:creationId xmlns:p14="http://schemas.microsoft.com/office/powerpoint/2010/main" val="15912157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グラフ">
    <p:spTree>
      <p:nvGrpSpPr>
        <p:cNvPr id="1" name=""/>
        <p:cNvGrpSpPr/>
        <p:nvPr/>
      </p:nvGrpSpPr>
      <p:grpSpPr>
        <a:xfrm>
          <a:off x="0" y="0"/>
          <a:ext cx="0" cy="0"/>
          <a:chOff x="0" y="0"/>
          <a:chExt cx="0" cy="0"/>
        </a:xfrm>
      </p:grpSpPr>
      <p:sp>
        <p:nvSpPr>
          <p:cNvPr id="7" name="コンテンツ プレースホルダー 2">
            <a:extLst>
              <a:ext uri="{FF2B5EF4-FFF2-40B4-BE49-F238E27FC236}">
                <a16:creationId xmlns="" xmlns:a16="http://schemas.microsoft.com/office/drawing/2014/main" id="{B4804DEC-C668-439F-A359-E86410B5D519}"/>
              </a:ext>
            </a:extLst>
          </p:cNvPr>
          <p:cNvSpPr>
            <a:spLocks noGrp="1"/>
          </p:cNvSpPr>
          <p:nvPr>
            <p:ph idx="1" hasCustomPrompt="1"/>
          </p:nvPr>
        </p:nvSpPr>
        <p:spPr>
          <a:xfrm>
            <a:off x="281200" y="1629000"/>
            <a:ext cx="1291124" cy="365125"/>
          </a:xfrm>
        </p:spPr>
        <p:txBody>
          <a:bodyPr>
            <a:normAutofit/>
          </a:bodyPr>
          <a:lstStyle>
            <a:lvl1pPr marL="0" indent="0" algn="ctr">
              <a:buNone/>
              <a:defRPr sz="1350" u="sng"/>
            </a:lvl1pPr>
          </a:lstStyle>
          <a:p>
            <a:pPr lvl="0"/>
            <a:r>
              <a:rPr kumimoji="1" lang="en-US" altLang="ja-JP" dirty="0"/>
              <a:t>subtitle</a:t>
            </a:r>
            <a:endParaRPr kumimoji="1" lang="ja-JP" altLang="en-US" dirty="0"/>
          </a:p>
        </p:txBody>
      </p:sp>
      <p:sp>
        <p:nvSpPr>
          <p:cNvPr id="11" name="コンテンツ プレースホルダー 2">
            <a:extLst>
              <a:ext uri="{FF2B5EF4-FFF2-40B4-BE49-F238E27FC236}">
                <a16:creationId xmlns="" xmlns:a16="http://schemas.microsoft.com/office/drawing/2014/main" id="{924B742D-7AB0-4F5E-AA02-94315E2A4F62}"/>
              </a:ext>
            </a:extLst>
          </p:cNvPr>
          <p:cNvSpPr>
            <a:spLocks noGrp="1"/>
          </p:cNvSpPr>
          <p:nvPr>
            <p:ph idx="16" hasCustomPrompt="1"/>
          </p:nvPr>
        </p:nvSpPr>
        <p:spPr>
          <a:xfrm>
            <a:off x="281200" y="2327492"/>
            <a:ext cx="3332023" cy="365125"/>
          </a:xfrm>
        </p:spPr>
        <p:txBody>
          <a:bodyPr>
            <a:noAutofit/>
          </a:bodyPr>
          <a:lstStyle>
            <a:lvl1pPr marL="0" indent="0" algn="l">
              <a:buNone/>
              <a:defRPr sz="1500" u="none"/>
            </a:lvl1pPr>
          </a:lstStyle>
          <a:p>
            <a:pPr lvl="0"/>
            <a:r>
              <a:rPr kumimoji="1" lang="ja-JP" altLang="en-US" dirty="0"/>
              <a:t>・結果</a:t>
            </a:r>
          </a:p>
        </p:txBody>
      </p:sp>
      <p:sp>
        <p:nvSpPr>
          <p:cNvPr id="16" name="タイトル 1">
            <a:extLst>
              <a:ext uri="{FF2B5EF4-FFF2-40B4-BE49-F238E27FC236}">
                <a16:creationId xmlns="" xmlns:a16="http://schemas.microsoft.com/office/drawing/2014/main" id="{3905E59F-5BA8-4F06-884B-D6BC44F2EB56}"/>
              </a:ext>
            </a:extLst>
          </p:cNvPr>
          <p:cNvSpPr>
            <a:spLocks noGrp="1"/>
          </p:cNvSpPr>
          <p:nvPr>
            <p:ph type="title"/>
          </p:nvPr>
        </p:nvSpPr>
        <p:spPr>
          <a:xfrm>
            <a:off x="536528" y="0"/>
            <a:ext cx="8137476" cy="1064469"/>
          </a:xfrm>
        </p:spPr>
        <p:txBody>
          <a:bodyPr/>
          <a:lstStyle/>
          <a:p>
            <a:r>
              <a:rPr kumimoji="1" lang="ja-JP" altLang="en-US"/>
              <a:t>マスター タイトルの書式設定</a:t>
            </a:r>
          </a:p>
        </p:txBody>
      </p:sp>
      <p:sp>
        <p:nvSpPr>
          <p:cNvPr id="9" name="正方形/長方形 8">
            <a:extLst>
              <a:ext uri="{FF2B5EF4-FFF2-40B4-BE49-F238E27FC236}">
                <a16:creationId xmlns="" xmlns:a16="http://schemas.microsoft.com/office/drawing/2014/main" id="{3E3900AF-8FD3-44E4-8D61-D4D8EB76AC11}"/>
              </a:ext>
            </a:extLst>
          </p:cNvPr>
          <p:cNvSpPr/>
          <p:nvPr userDrawn="1"/>
        </p:nvSpPr>
        <p:spPr>
          <a:xfrm>
            <a:off x="3613223" y="1629000"/>
            <a:ext cx="5400000" cy="3600000"/>
          </a:xfrm>
          <a:prstGeom prst="rect">
            <a:avLst/>
          </a:prstGeom>
          <a:noFill/>
          <a:ln w="190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Tree>
    <p:extLst>
      <p:ext uri="{BB962C8B-B14F-4D97-AF65-F5344CB8AC3E}">
        <p14:creationId xmlns:p14="http://schemas.microsoft.com/office/powerpoint/2010/main" val="32215686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なんでも挿入">
    <p:spTree>
      <p:nvGrpSpPr>
        <p:cNvPr id="1" name=""/>
        <p:cNvGrpSpPr/>
        <p:nvPr/>
      </p:nvGrpSpPr>
      <p:grpSpPr>
        <a:xfrm>
          <a:off x="0" y="0"/>
          <a:ext cx="0" cy="0"/>
          <a:chOff x="0" y="0"/>
          <a:chExt cx="0" cy="0"/>
        </a:xfrm>
      </p:grpSpPr>
      <p:sp>
        <p:nvSpPr>
          <p:cNvPr id="7" name="コンテンツ プレースホルダー 2">
            <a:extLst>
              <a:ext uri="{FF2B5EF4-FFF2-40B4-BE49-F238E27FC236}">
                <a16:creationId xmlns="" xmlns:a16="http://schemas.microsoft.com/office/drawing/2014/main" id="{B4804DEC-C668-439F-A359-E86410B5D519}"/>
              </a:ext>
            </a:extLst>
          </p:cNvPr>
          <p:cNvSpPr>
            <a:spLocks noGrp="1"/>
          </p:cNvSpPr>
          <p:nvPr>
            <p:ph idx="1" hasCustomPrompt="1"/>
          </p:nvPr>
        </p:nvSpPr>
        <p:spPr>
          <a:xfrm>
            <a:off x="281200" y="1531341"/>
            <a:ext cx="1383122" cy="365125"/>
          </a:xfrm>
        </p:spPr>
        <p:txBody>
          <a:bodyPr>
            <a:normAutofit/>
          </a:bodyPr>
          <a:lstStyle>
            <a:lvl1pPr marL="0" indent="0" algn="ctr">
              <a:buNone/>
              <a:defRPr sz="1350" u="sng"/>
            </a:lvl1pPr>
          </a:lstStyle>
          <a:p>
            <a:pPr lvl="0"/>
            <a:r>
              <a:rPr kumimoji="1" lang="en-US" altLang="ja-JP" dirty="0"/>
              <a:t>subtitle</a:t>
            </a:r>
            <a:endParaRPr kumimoji="1" lang="ja-JP" altLang="en-US" dirty="0"/>
          </a:p>
        </p:txBody>
      </p:sp>
      <p:sp>
        <p:nvSpPr>
          <p:cNvPr id="17" name="正方形/長方形 16">
            <a:extLst>
              <a:ext uri="{FF2B5EF4-FFF2-40B4-BE49-F238E27FC236}">
                <a16:creationId xmlns="" xmlns:a16="http://schemas.microsoft.com/office/drawing/2014/main" id="{ABB92E8C-5455-4982-8A01-AFB982AC1D37}"/>
              </a:ext>
            </a:extLst>
          </p:cNvPr>
          <p:cNvSpPr/>
          <p:nvPr userDrawn="1"/>
        </p:nvSpPr>
        <p:spPr>
          <a:xfrm>
            <a:off x="4182941" y="1531341"/>
            <a:ext cx="5040000" cy="3780000"/>
          </a:xfrm>
          <a:prstGeom prst="rect">
            <a:avLst/>
          </a:prstGeom>
          <a:noFill/>
          <a:ln w="190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16" name="コンテンツ プレースホルダー 2">
            <a:extLst>
              <a:ext uri="{FF2B5EF4-FFF2-40B4-BE49-F238E27FC236}">
                <a16:creationId xmlns="" xmlns:a16="http://schemas.microsoft.com/office/drawing/2014/main" id="{C8E18000-594C-4C91-8EFC-4500000EB093}"/>
              </a:ext>
            </a:extLst>
          </p:cNvPr>
          <p:cNvSpPr>
            <a:spLocks noGrp="1"/>
          </p:cNvSpPr>
          <p:nvPr>
            <p:ph idx="16" hasCustomPrompt="1"/>
          </p:nvPr>
        </p:nvSpPr>
        <p:spPr>
          <a:xfrm>
            <a:off x="281200" y="2327492"/>
            <a:ext cx="3599426" cy="365125"/>
          </a:xfrm>
        </p:spPr>
        <p:txBody>
          <a:bodyPr>
            <a:noAutofit/>
          </a:bodyPr>
          <a:lstStyle>
            <a:lvl1pPr marL="0" indent="0" algn="l">
              <a:buNone/>
              <a:defRPr sz="1500" u="none"/>
            </a:lvl1pPr>
          </a:lstStyle>
          <a:p>
            <a:pPr lvl="0"/>
            <a:r>
              <a:rPr kumimoji="1" lang="ja-JP" altLang="en-US" dirty="0"/>
              <a:t>・結果</a:t>
            </a:r>
          </a:p>
        </p:txBody>
      </p:sp>
      <p:sp>
        <p:nvSpPr>
          <p:cNvPr id="10" name="タイトル 1">
            <a:extLst>
              <a:ext uri="{FF2B5EF4-FFF2-40B4-BE49-F238E27FC236}">
                <a16:creationId xmlns="" xmlns:a16="http://schemas.microsoft.com/office/drawing/2014/main" id="{99214F0E-6510-4DC2-8AAC-5ED69F1CCA33}"/>
              </a:ext>
            </a:extLst>
          </p:cNvPr>
          <p:cNvSpPr>
            <a:spLocks noGrp="1"/>
          </p:cNvSpPr>
          <p:nvPr>
            <p:ph type="title"/>
          </p:nvPr>
        </p:nvSpPr>
        <p:spPr>
          <a:xfrm>
            <a:off x="536528" y="0"/>
            <a:ext cx="8137476" cy="1064469"/>
          </a:xfrm>
        </p:spPr>
        <p:txBody>
          <a:bodyPr/>
          <a:lstStyle/>
          <a:p>
            <a:r>
              <a:rPr kumimoji="1" lang="ja-JP" altLang="en-US"/>
              <a:t>マスター タイトルの書式設定</a:t>
            </a:r>
          </a:p>
        </p:txBody>
      </p:sp>
    </p:spTree>
    <p:extLst>
      <p:ext uri="{BB962C8B-B14F-4D97-AF65-F5344CB8AC3E}">
        <p14:creationId xmlns:p14="http://schemas.microsoft.com/office/powerpoint/2010/main" val="230081159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3.xml"/></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6.xml"/><Relationship Id="rId7" Type="http://schemas.openxmlformats.org/officeDocument/2006/relationships/theme" Target="../theme/theme3.xml"/><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slideLayout" Target="../slideLayouts/slideLayout9.xml"/><Relationship Id="rId5" Type="http://schemas.openxmlformats.org/officeDocument/2006/relationships/slideLayout" Target="../slideLayouts/slideLayout8.xml"/><Relationship Id="rId4"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3" name="スライド番号プレースホルダー 5">
            <a:extLst>
              <a:ext uri="{FF2B5EF4-FFF2-40B4-BE49-F238E27FC236}">
                <a16:creationId xmlns="" xmlns:a16="http://schemas.microsoft.com/office/drawing/2014/main" id="{FD287141-24EE-4975-925C-3C0AA50878FC}"/>
              </a:ext>
            </a:extLst>
          </p:cNvPr>
          <p:cNvSpPr>
            <a:spLocks noGrp="1"/>
          </p:cNvSpPr>
          <p:nvPr>
            <p:ph type="sldNum" sz="quarter" idx="4"/>
          </p:nvPr>
        </p:nvSpPr>
        <p:spPr>
          <a:xfrm>
            <a:off x="6952826" y="6378124"/>
            <a:ext cx="2057400" cy="365125"/>
          </a:xfrm>
          <a:prstGeom prst="rect">
            <a:avLst/>
          </a:prstGeom>
        </p:spPr>
        <p:txBody>
          <a:bodyPr vert="horz" lIns="91440" tIns="45720" rIns="91440" bIns="45720" rtlCol="0" anchor="b"/>
          <a:lstStyle>
            <a:lvl1pPr algn="r">
              <a:lnSpc>
                <a:spcPct val="100000"/>
              </a:lnSpc>
              <a:defRPr sz="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fld id="{B63654C5-1636-4F20-A03F-ECD4CCF9462E}" type="slidenum">
              <a:rPr lang="ja-JP" altLang="en-US" smtClean="0"/>
              <a:pPr/>
              <a:t>‹#›</a:t>
            </a:fld>
            <a:endParaRPr lang="ja-JP" altLang="en-US" dirty="0"/>
          </a:p>
        </p:txBody>
      </p:sp>
      <p:pic>
        <p:nvPicPr>
          <p:cNvPr id="14" name="図 13">
            <a:extLst>
              <a:ext uri="{FF2B5EF4-FFF2-40B4-BE49-F238E27FC236}">
                <a16:creationId xmlns="" xmlns:a16="http://schemas.microsoft.com/office/drawing/2014/main" id="{D2B42B31-D39F-4E24-813F-894C34A57C42}"/>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33774" y="6342913"/>
            <a:ext cx="360000" cy="415760"/>
          </a:xfrm>
          <a:prstGeom prst="rect">
            <a:avLst/>
          </a:prstGeom>
        </p:spPr>
      </p:pic>
      <p:sp>
        <p:nvSpPr>
          <p:cNvPr id="8" name="フッター プレースホルダー 4">
            <a:extLst>
              <a:ext uri="{FF2B5EF4-FFF2-40B4-BE49-F238E27FC236}">
                <a16:creationId xmlns="" xmlns:a16="http://schemas.microsoft.com/office/drawing/2014/main" id="{0950BFC0-65BB-4E18-9910-87AB6876922E}"/>
              </a:ext>
            </a:extLst>
          </p:cNvPr>
          <p:cNvSpPr txBox="1">
            <a:spLocks/>
          </p:cNvSpPr>
          <p:nvPr userDrawn="1"/>
        </p:nvSpPr>
        <p:spPr>
          <a:xfrm>
            <a:off x="536529" y="6256122"/>
            <a:ext cx="5293820" cy="601878"/>
          </a:xfrm>
          <a:prstGeom prst="rect">
            <a:avLst/>
          </a:prstGeom>
        </p:spPr>
        <p:txBody>
          <a:bodyPr vert="horz" lIns="91440" tIns="45720" rIns="91440" bIns="45720" rtlCol="0" anchor="ctr"/>
          <a:lstStyle>
            <a:defPPr>
              <a:defRPr lang="ja-JP"/>
            </a:defPPr>
            <a:lvl1pPr marL="0" algn="l" defTabSz="914400" rtl="0" eaLnBrk="1" latinLnBrk="0" hangingPunct="1">
              <a:defRPr kumimoji="1" sz="900" kern="1200">
                <a:solidFill>
                  <a:schemeClr val="bg1"/>
                </a:solidFill>
                <a:latin typeface="メイリオ" panose="020B0604030504040204" pitchFamily="50" charset="-128"/>
                <a:ea typeface="メイリオ" panose="020B0604030504040204" pitchFamily="50" charset="-128"/>
                <a:cs typeface="メイリオ" panose="020B0604030504040204" pitchFamily="50" charset="-128"/>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l"/>
            <a:r>
              <a:rPr lang="ja-JP" altLang="en-US" sz="1050">
                <a:solidFill>
                  <a:schemeClr val="tx1"/>
                </a:solidFill>
                <a:uFill>
                  <a:solidFill>
                    <a:srgbClr val="FF695E"/>
                  </a:solidFill>
                </a:uFill>
                <a:latin typeface="Arial" panose="020B0604020202020204" pitchFamily="34" charset="0"/>
                <a:cs typeface="Arial" panose="020B0604020202020204" pitchFamily="34" charset="0"/>
              </a:rPr>
              <a:t>数値</a:t>
            </a:r>
            <a:r>
              <a:rPr lang="ja-JP" altLang="en-US" sz="1050" dirty="0">
                <a:solidFill>
                  <a:schemeClr val="tx1"/>
                </a:solidFill>
                <a:uFill>
                  <a:solidFill>
                    <a:srgbClr val="FF695E"/>
                  </a:solidFill>
                </a:uFill>
                <a:latin typeface="Arial" panose="020B0604020202020204" pitchFamily="34" charset="0"/>
                <a:cs typeface="Arial" panose="020B0604020202020204" pitchFamily="34" charset="0"/>
              </a:rPr>
              <a:t>シミュレーションによる粉末金型充填における吸引効果の影響</a:t>
            </a:r>
            <a:endParaRPr lang="en-US" altLang="ja-JP" sz="1050" dirty="0">
              <a:solidFill>
                <a:schemeClr val="tx1"/>
              </a:solidFill>
              <a:uFill>
                <a:solidFill>
                  <a:srgbClr val="FF695E"/>
                </a:solidFill>
              </a:uFill>
              <a:latin typeface="Arial" panose="020B0604020202020204" pitchFamily="34" charset="0"/>
              <a:cs typeface="Arial" panose="020B0604020202020204" pitchFamily="34" charset="0"/>
            </a:endParaRPr>
          </a:p>
          <a:p>
            <a:pPr algn="l"/>
            <a:r>
              <a:rPr lang="ja-JP" altLang="en-US" sz="1050" dirty="0">
                <a:solidFill>
                  <a:schemeClr val="tx1"/>
                </a:solidFill>
                <a:uFill>
                  <a:solidFill>
                    <a:srgbClr val="FF695E"/>
                  </a:solidFill>
                </a:uFill>
                <a:latin typeface="Arial" panose="020B0604020202020204" pitchFamily="34" charset="0"/>
                <a:cs typeface="Arial" panose="020B0604020202020204" pitchFamily="34" charset="0"/>
              </a:rPr>
              <a:t>吉田昂生</a:t>
            </a:r>
            <a:r>
              <a:rPr lang="ja-JP" altLang="en-US" sz="1050" baseline="0" dirty="0">
                <a:solidFill>
                  <a:schemeClr val="tx1"/>
                </a:solidFill>
                <a:uFill>
                  <a:solidFill>
                    <a:srgbClr val="FF695E"/>
                  </a:solidFill>
                </a:uFill>
                <a:latin typeface="Arial" panose="020B0604020202020204" pitchFamily="34" charset="0"/>
                <a:cs typeface="Arial" panose="020B0604020202020204" pitchFamily="34" charset="0"/>
              </a:rPr>
              <a:t>　森勇稀　高畑和弥　酒井幹夫</a:t>
            </a:r>
            <a:endParaRPr lang="en-US" altLang="ja-JP" sz="1050" dirty="0">
              <a:solidFill>
                <a:schemeClr val="tx1"/>
              </a:solidFill>
              <a:uFill>
                <a:solidFill>
                  <a:srgbClr val="FF695E"/>
                </a:solidFill>
              </a:uFill>
              <a:latin typeface="Arial" panose="020B0604020202020204" pitchFamily="34" charset="0"/>
              <a:cs typeface="Arial" panose="020B0604020202020204" pitchFamily="34" charset="0"/>
            </a:endParaRPr>
          </a:p>
        </p:txBody>
      </p:sp>
      <p:cxnSp>
        <p:nvCxnSpPr>
          <p:cNvPr id="11" name="直線コネクタ 10"/>
          <p:cNvCxnSpPr/>
          <p:nvPr userDrawn="1"/>
        </p:nvCxnSpPr>
        <p:spPr>
          <a:xfrm>
            <a:off x="0" y="6256122"/>
            <a:ext cx="9144000" cy="0"/>
          </a:xfrm>
          <a:prstGeom prst="line">
            <a:avLst/>
          </a:prstGeom>
          <a:ln w="28575">
            <a:solidFill>
              <a:srgbClr val="3F97A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3693918"/>
      </p:ext>
    </p:extLst>
  </p:cSld>
  <p:clrMap bg1="lt1" tx1="dk1" bg2="lt2" tx2="dk2" accent1="accent1" accent2="accent2" accent3="accent3" accent4="accent4" accent5="accent5" accent6="accent6" hlink="hlink" folHlink="folHlink"/>
  <p:sldLayoutIdLst>
    <p:sldLayoutId id="2147483670" r:id="rId1"/>
    <p:sldLayoutId id="2147483673" r:id="rId2"/>
  </p:sldLayoutIdLst>
  <p:hf hdr="0" dt="0"/>
  <p:txStyles>
    <p:titleStyle>
      <a:lvl1pPr algn="l" defTabSz="685783" rtl="0" eaLnBrk="1" latinLnBrk="0" hangingPunct="1">
        <a:lnSpc>
          <a:spcPct val="150000"/>
        </a:lnSpc>
        <a:spcBef>
          <a:spcPct val="0"/>
        </a:spcBef>
        <a:buNone/>
        <a:defRPr kumimoji="1" sz="33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p:titleStyle>
    <p:bodyStyle>
      <a:lvl1pPr marL="171446" indent="-171446" algn="l" defTabSz="685783" rtl="0" eaLnBrk="1" latinLnBrk="0" hangingPunct="1">
        <a:lnSpc>
          <a:spcPct val="90000"/>
        </a:lnSpc>
        <a:spcBef>
          <a:spcPts val="750"/>
        </a:spcBef>
        <a:buFont typeface="Arial" panose="020B0604020202020204" pitchFamily="34" charset="0"/>
        <a:buChar char="•"/>
        <a:defRPr kumimoji="1" sz="21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514337" indent="-171446" algn="l" defTabSz="685783" rtl="0" eaLnBrk="1" latinLnBrk="0" hangingPunct="1">
        <a:lnSpc>
          <a:spcPct val="90000"/>
        </a:lnSpc>
        <a:spcBef>
          <a:spcPts val="375"/>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857228" indent="-171446" algn="l" defTabSz="685783" rtl="0" eaLnBrk="1" latinLnBrk="0" hangingPunct="1">
        <a:lnSpc>
          <a:spcPct val="90000"/>
        </a:lnSpc>
        <a:spcBef>
          <a:spcPts val="375"/>
        </a:spcBef>
        <a:buFont typeface="Arial" panose="020B0604020202020204" pitchFamily="34" charset="0"/>
        <a:buChar char="•"/>
        <a:defRPr kumimoji="1" sz="15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200120"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1543012"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1885903"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p:bodyStyle>
    <p:otherStyle>
      <a:defPPr>
        <a:defRPr lang="ja-JP"/>
      </a:defPPr>
      <a:lvl1pPr marL="0" algn="l" defTabSz="685783" rtl="0" eaLnBrk="1" latinLnBrk="0" hangingPunct="1">
        <a:defRPr kumimoji="1" sz="1350" kern="1200">
          <a:solidFill>
            <a:schemeClr val="tx1"/>
          </a:solidFill>
          <a:latin typeface="+mn-lt"/>
          <a:ea typeface="+mn-ea"/>
          <a:cs typeface="+mn-cs"/>
        </a:defRPr>
      </a:lvl1pPr>
      <a:lvl2pPr marL="342892" algn="l" defTabSz="685783" rtl="0" eaLnBrk="1" latinLnBrk="0" hangingPunct="1">
        <a:defRPr kumimoji="1" sz="1350" kern="1200">
          <a:solidFill>
            <a:schemeClr val="tx1"/>
          </a:solidFill>
          <a:latin typeface="+mn-lt"/>
          <a:ea typeface="+mn-ea"/>
          <a:cs typeface="+mn-cs"/>
        </a:defRPr>
      </a:lvl2pPr>
      <a:lvl3pPr marL="685783" algn="l" defTabSz="685783" rtl="0" eaLnBrk="1" latinLnBrk="0" hangingPunct="1">
        <a:defRPr kumimoji="1" sz="1350" kern="1200">
          <a:solidFill>
            <a:schemeClr val="tx1"/>
          </a:solidFill>
          <a:latin typeface="+mn-lt"/>
          <a:ea typeface="+mn-ea"/>
          <a:cs typeface="+mn-cs"/>
        </a:defRPr>
      </a:lvl3pPr>
      <a:lvl4pPr marL="1028675" algn="l" defTabSz="685783" rtl="0" eaLnBrk="1" latinLnBrk="0" hangingPunct="1">
        <a:defRPr kumimoji="1" sz="1350" kern="1200">
          <a:solidFill>
            <a:schemeClr val="tx1"/>
          </a:solidFill>
          <a:latin typeface="+mn-lt"/>
          <a:ea typeface="+mn-ea"/>
          <a:cs typeface="+mn-cs"/>
        </a:defRPr>
      </a:lvl4pPr>
      <a:lvl5pPr marL="1371566" algn="l" defTabSz="685783" rtl="0" eaLnBrk="1" latinLnBrk="0" hangingPunct="1">
        <a:defRPr kumimoji="1" sz="1350" kern="1200">
          <a:solidFill>
            <a:schemeClr val="tx1"/>
          </a:solidFill>
          <a:latin typeface="+mn-lt"/>
          <a:ea typeface="+mn-ea"/>
          <a:cs typeface="+mn-cs"/>
        </a:defRPr>
      </a:lvl5pPr>
      <a:lvl6pPr marL="1714457" algn="l" defTabSz="685783" rtl="0" eaLnBrk="1" latinLnBrk="0" hangingPunct="1">
        <a:defRPr kumimoji="1" sz="1350" kern="1200">
          <a:solidFill>
            <a:schemeClr val="tx1"/>
          </a:solidFill>
          <a:latin typeface="+mn-lt"/>
          <a:ea typeface="+mn-ea"/>
          <a:cs typeface="+mn-cs"/>
        </a:defRPr>
      </a:lvl6pPr>
      <a:lvl7pPr marL="2057348" algn="l" defTabSz="685783" rtl="0" eaLnBrk="1" latinLnBrk="0" hangingPunct="1">
        <a:defRPr kumimoji="1" sz="1350" kern="1200">
          <a:solidFill>
            <a:schemeClr val="tx1"/>
          </a:solidFill>
          <a:latin typeface="+mn-lt"/>
          <a:ea typeface="+mn-ea"/>
          <a:cs typeface="+mn-cs"/>
        </a:defRPr>
      </a:lvl7pPr>
      <a:lvl8pPr marL="2400240" algn="l" defTabSz="685783" rtl="0" eaLnBrk="1" latinLnBrk="0" hangingPunct="1">
        <a:defRPr kumimoji="1" sz="1350" kern="1200">
          <a:solidFill>
            <a:schemeClr val="tx1"/>
          </a:solidFill>
          <a:latin typeface="+mn-lt"/>
          <a:ea typeface="+mn-ea"/>
          <a:cs typeface="+mn-cs"/>
        </a:defRPr>
      </a:lvl8pPr>
      <a:lvl9pPr marL="2743132" algn="l" defTabSz="685783" rtl="0" eaLnBrk="1" latinLnBrk="0" hangingPunct="1">
        <a:defRPr kumimoji="1"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2226102"/>
      </p:ext>
    </p:extLst>
  </p:cSld>
  <p:clrMap bg1="lt1" tx1="dk1" bg2="lt2" tx2="dk2" accent1="accent1" accent2="accent2" accent3="accent3" accent4="accent4" accent5="accent5" accent6="accent6" hlink="hlink" folHlink="folHlink"/>
  <p:sldLayoutIdLst>
    <p:sldLayoutId id="2147483714" r:id="rId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 name="フッター プレースホルダー 4">
            <a:extLst>
              <a:ext uri="{FF2B5EF4-FFF2-40B4-BE49-F238E27FC236}">
                <a16:creationId xmlns="" xmlns:a16="http://schemas.microsoft.com/office/drawing/2014/main" id="{0950BFC0-65BB-4E18-9910-87AB6876922E}"/>
              </a:ext>
            </a:extLst>
          </p:cNvPr>
          <p:cNvSpPr txBox="1">
            <a:spLocks/>
          </p:cNvSpPr>
          <p:nvPr userDrawn="1"/>
        </p:nvSpPr>
        <p:spPr>
          <a:xfrm>
            <a:off x="536529" y="6256122"/>
            <a:ext cx="5293820" cy="601878"/>
          </a:xfrm>
          <a:prstGeom prst="rect">
            <a:avLst/>
          </a:prstGeom>
        </p:spPr>
        <p:txBody>
          <a:bodyPr vert="horz" lIns="91440" tIns="45720" rIns="91440" bIns="45720" rtlCol="0" anchor="ctr"/>
          <a:lstStyle>
            <a:defPPr>
              <a:defRPr lang="ja-JP"/>
            </a:defPPr>
            <a:lvl1pPr marL="0" algn="l" defTabSz="914400" rtl="0" eaLnBrk="1" latinLnBrk="0" hangingPunct="1">
              <a:defRPr kumimoji="1" sz="900" kern="1200">
                <a:solidFill>
                  <a:schemeClr val="bg1"/>
                </a:solidFill>
                <a:latin typeface="メイリオ" panose="020B0604030504040204" pitchFamily="50" charset="-128"/>
                <a:ea typeface="メイリオ" panose="020B0604030504040204" pitchFamily="50" charset="-128"/>
                <a:cs typeface="メイリオ" panose="020B0604030504040204" pitchFamily="50" charset="-128"/>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l"/>
            <a:r>
              <a:rPr lang="ja-JP" altLang="en-US" sz="1050">
                <a:solidFill>
                  <a:schemeClr val="tx1"/>
                </a:solidFill>
                <a:uFill>
                  <a:solidFill>
                    <a:srgbClr val="FF695E"/>
                  </a:solidFill>
                </a:uFill>
                <a:latin typeface="Arial" panose="020B0604020202020204" pitchFamily="34" charset="0"/>
                <a:cs typeface="Arial" panose="020B0604020202020204" pitchFamily="34" charset="0"/>
              </a:rPr>
              <a:t>数値</a:t>
            </a:r>
            <a:r>
              <a:rPr lang="ja-JP" altLang="en-US" sz="1050" dirty="0">
                <a:solidFill>
                  <a:schemeClr val="tx1"/>
                </a:solidFill>
                <a:uFill>
                  <a:solidFill>
                    <a:srgbClr val="FF695E"/>
                  </a:solidFill>
                </a:uFill>
                <a:latin typeface="Arial" panose="020B0604020202020204" pitchFamily="34" charset="0"/>
                <a:cs typeface="Arial" panose="020B0604020202020204" pitchFamily="34" charset="0"/>
              </a:rPr>
              <a:t>シミュレーションによる粉末金型充填における吸引効果の影響</a:t>
            </a:r>
            <a:endParaRPr lang="en-US" altLang="ja-JP" sz="1050" dirty="0">
              <a:solidFill>
                <a:schemeClr val="tx1"/>
              </a:solidFill>
              <a:uFill>
                <a:solidFill>
                  <a:srgbClr val="FF695E"/>
                </a:solidFill>
              </a:uFill>
              <a:latin typeface="Arial" panose="020B0604020202020204" pitchFamily="34" charset="0"/>
              <a:cs typeface="Arial" panose="020B0604020202020204" pitchFamily="34" charset="0"/>
            </a:endParaRPr>
          </a:p>
          <a:p>
            <a:pPr algn="l"/>
            <a:r>
              <a:rPr lang="ja-JP" altLang="en-US" sz="1050" dirty="0">
                <a:solidFill>
                  <a:schemeClr val="tx1"/>
                </a:solidFill>
                <a:uFill>
                  <a:solidFill>
                    <a:srgbClr val="FF695E"/>
                  </a:solidFill>
                </a:uFill>
                <a:latin typeface="Arial" panose="020B0604020202020204" pitchFamily="34" charset="0"/>
                <a:cs typeface="Arial" panose="020B0604020202020204" pitchFamily="34" charset="0"/>
              </a:rPr>
              <a:t>吉田昂生</a:t>
            </a:r>
            <a:r>
              <a:rPr lang="ja-JP" altLang="en-US" sz="1050" baseline="0" dirty="0">
                <a:solidFill>
                  <a:schemeClr val="tx1"/>
                </a:solidFill>
                <a:uFill>
                  <a:solidFill>
                    <a:srgbClr val="FF695E"/>
                  </a:solidFill>
                </a:uFill>
                <a:latin typeface="Arial" panose="020B0604020202020204" pitchFamily="34" charset="0"/>
                <a:cs typeface="Arial" panose="020B0604020202020204" pitchFamily="34" charset="0"/>
              </a:rPr>
              <a:t>　森勇稀　高畑和弥　酒井幹夫</a:t>
            </a:r>
            <a:endParaRPr lang="en-US" altLang="ja-JP" sz="1050" dirty="0">
              <a:solidFill>
                <a:schemeClr val="tx1"/>
              </a:solidFill>
              <a:uFill>
                <a:solidFill>
                  <a:srgbClr val="FF695E"/>
                </a:solidFill>
              </a:uFill>
              <a:latin typeface="Arial" panose="020B0604020202020204" pitchFamily="34" charset="0"/>
              <a:cs typeface="Arial" panose="020B0604020202020204" pitchFamily="34" charset="0"/>
            </a:endParaRPr>
          </a:p>
        </p:txBody>
      </p:sp>
      <p:sp>
        <p:nvSpPr>
          <p:cNvPr id="2" name="Title Placeholder 1"/>
          <p:cNvSpPr>
            <a:spLocks noGrp="1"/>
          </p:cNvSpPr>
          <p:nvPr>
            <p:ph type="title"/>
          </p:nvPr>
        </p:nvSpPr>
        <p:spPr>
          <a:xfrm>
            <a:off x="0" y="3774"/>
            <a:ext cx="9144000" cy="783568"/>
          </a:xfrm>
          <a:prstGeom prst="rect">
            <a:avLst/>
          </a:prstGeom>
        </p:spPr>
        <p:txBody>
          <a:bodyPr vert="horz" lIns="91440" tIns="45720" rIns="91440" bIns="45720" rtlCol="0" anchor="b">
            <a:normAutofit/>
          </a:bodyPr>
          <a:lstStyle/>
          <a:p>
            <a:r>
              <a:rPr lang="ja-JP" altLang="en-US" dirty="0"/>
              <a:t>マスター タイトルの書式設定</a:t>
            </a:r>
            <a:endParaRPr lang="en-US" dirty="0"/>
          </a:p>
        </p:txBody>
      </p:sp>
      <p:sp>
        <p:nvSpPr>
          <p:cNvPr id="3" name="Text Placeholder 2"/>
          <p:cNvSpPr>
            <a:spLocks noGrp="1"/>
          </p:cNvSpPr>
          <p:nvPr>
            <p:ph type="body" idx="1"/>
          </p:nvPr>
        </p:nvSpPr>
        <p:spPr>
          <a:xfrm>
            <a:off x="437726" y="1442193"/>
            <a:ext cx="7886700" cy="4351338"/>
          </a:xfrm>
          <a:prstGeom prst="rect">
            <a:avLst/>
          </a:prstGeom>
        </p:spPr>
        <p:txBody>
          <a:bodyPr vert="horz" lIns="91440" tIns="45720" rIns="91440" bIns="45720" rtlCol="0">
            <a:normAutofit/>
          </a:body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pic>
        <p:nvPicPr>
          <p:cNvPr id="11" name="図 10">
            <a:extLst>
              <a:ext uri="{FF2B5EF4-FFF2-40B4-BE49-F238E27FC236}">
                <a16:creationId xmlns="" xmlns:a16="http://schemas.microsoft.com/office/drawing/2014/main" id="{B1D9C13C-A386-4B77-95CF-F487CF490D0B}"/>
              </a:ext>
            </a:extLst>
          </p:cNvPr>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133774" y="6342913"/>
            <a:ext cx="360000" cy="415760"/>
          </a:xfrm>
          <a:prstGeom prst="rect">
            <a:avLst/>
          </a:prstGeom>
        </p:spPr>
      </p:pic>
      <p:sp>
        <p:nvSpPr>
          <p:cNvPr id="12" name="スライド番号プレースホルダー 5">
            <a:extLst>
              <a:ext uri="{FF2B5EF4-FFF2-40B4-BE49-F238E27FC236}">
                <a16:creationId xmlns="" xmlns:a16="http://schemas.microsoft.com/office/drawing/2014/main" id="{FD287141-24EE-4975-925C-3C0AA50878FC}"/>
              </a:ext>
            </a:extLst>
          </p:cNvPr>
          <p:cNvSpPr txBox="1">
            <a:spLocks/>
          </p:cNvSpPr>
          <p:nvPr userDrawn="1"/>
        </p:nvSpPr>
        <p:spPr>
          <a:xfrm>
            <a:off x="6952826" y="6378124"/>
            <a:ext cx="2057400" cy="365125"/>
          </a:xfrm>
          <a:prstGeom prst="rect">
            <a:avLst/>
          </a:prstGeom>
        </p:spPr>
        <p:txBody>
          <a:bodyPr vert="horz" lIns="91440" tIns="45720" rIns="91440" bIns="45720" rtlCol="0" anchor="b"/>
          <a:lstStyle>
            <a:defPPr>
              <a:defRPr lang="ja-JP"/>
            </a:defPPr>
            <a:lvl1pPr marL="0" algn="r" defTabSz="914400" rtl="0" eaLnBrk="1" latinLnBrk="0" hangingPunct="1">
              <a:lnSpc>
                <a:spcPct val="100000"/>
              </a:lnSpc>
              <a:defRPr kumimoji="1" sz="1200" kern="1200">
                <a:solidFill>
                  <a:schemeClr val="bg1"/>
                </a:solidFill>
                <a:latin typeface="メイリオ" panose="020B0604030504040204" pitchFamily="50" charset="-128"/>
                <a:ea typeface="メイリオ" panose="020B0604030504040204" pitchFamily="50" charset="-128"/>
                <a:cs typeface="メイリオ" panose="020B0604030504040204" pitchFamily="50" charset="-128"/>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B63654C5-1636-4F20-A03F-ECD4CCF9462E}" type="slidenum">
              <a:rPr lang="ja-JP" altLang="en-US" smtClean="0">
                <a:solidFill>
                  <a:schemeClr val="tx1"/>
                </a:solidFill>
              </a:rPr>
              <a:pPr/>
              <a:t>‹#›</a:t>
            </a:fld>
            <a:endParaRPr lang="ja-JP" altLang="en-US" dirty="0">
              <a:solidFill>
                <a:schemeClr val="tx1"/>
              </a:solidFill>
            </a:endParaRPr>
          </a:p>
        </p:txBody>
      </p:sp>
      <p:cxnSp>
        <p:nvCxnSpPr>
          <p:cNvPr id="16" name="直線コネクタ 15"/>
          <p:cNvCxnSpPr/>
          <p:nvPr userDrawn="1"/>
        </p:nvCxnSpPr>
        <p:spPr>
          <a:xfrm>
            <a:off x="0" y="6256122"/>
            <a:ext cx="91440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0" name="正方形/長方形 9">
            <a:extLst>
              <a:ext uri="{FF2B5EF4-FFF2-40B4-BE49-F238E27FC236}">
                <a16:creationId xmlns="" xmlns:a16="http://schemas.microsoft.com/office/drawing/2014/main" id="{7B8703B5-2D04-43C7-A223-FDDD8352EC43}"/>
              </a:ext>
            </a:extLst>
          </p:cNvPr>
          <p:cNvSpPr/>
          <p:nvPr userDrawn="1"/>
        </p:nvSpPr>
        <p:spPr>
          <a:xfrm>
            <a:off x="437726" y="787343"/>
            <a:ext cx="8139744"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solidFill>
                <a:schemeClr val="bg1">
                  <a:lumMod val="50000"/>
                </a:schemeClr>
              </a:solidFill>
            </a:endParaRPr>
          </a:p>
        </p:txBody>
      </p:sp>
    </p:spTree>
    <p:extLst>
      <p:ext uri="{BB962C8B-B14F-4D97-AF65-F5344CB8AC3E}">
        <p14:creationId xmlns:p14="http://schemas.microsoft.com/office/powerpoint/2010/main" val="2011874000"/>
      </p:ext>
    </p:extLst>
  </p:cSld>
  <p:clrMap bg1="lt1" tx1="dk1" bg2="lt2" tx2="dk2" accent1="accent1" accent2="accent2" accent3="accent3" accent4="accent4" accent5="accent5" accent6="accent6" hlink="hlink" folHlink="folHlink"/>
  <p:sldLayoutIdLst>
    <p:sldLayoutId id="2147483697" r:id="rId1"/>
    <p:sldLayoutId id="2147483701" r:id="rId2"/>
    <p:sldLayoutId id="2147483707" r:id="rId3"/>
    <p:sldLayoutId id="2147483709" r:id="rId4"/>
    <p:sldLayoutId id="2147483712" r:id="rId5"/>
    <p:sldLayoutId id="2147483710" r:id="rId6"/>
  </p:sldLayoutIdLst>
  <p:hf hdr="0" dt="0"/>
  <p:txStyles>
    <p:titleStyle>
      <a:lvl1pPr algn="ctr" defTabSz="914400" rtl="0" eaLnBrk="1" latinLnBrk="0" hangingPunct="1">
        <a:lnSpc>
          <a:spcPct val="90000"/>
        </a:lnSpc>
        <a:spcBef>
          <a:spcPct val="0"/>
        </a:spcBef>
        <a:buNone/>
        <a:defRPr kumimoji="1" sz="4400"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8.xml"/><Relationship Id="rId1" Type="http://schemas.openxmlformats.org/officeDocument/2006/relationships/slideLayout" Target="../slideLayouts/slideLayout5.xml"/><Relationship Id="rId5" Type="http://schemas.openxmlformats.org/officeDocument/2006/relationships/image" Target="../media/image7.jp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1.png"/><Relationship Id="rId3" Type="http://schemas.openxmlformats.org/officeDocument/2006/relationships/image" Target="../media/image21.png"/><Relationship Id="rId7" Type="http://schemas.openxmlformats.org/officeDocument/2006/relationships/image" Target="../media/image25.png"/><Relationship Id="rId12" Type="http://schemas.openxmlformats.org/officeDocument/2006/relationships/image" Target="../media/image30.png"/><Relationship Id="rId2" Type="http://schemas.openxmlformats.org/officeDocument/2006/relationships/notesSlide" Target="../notesSlides/notesSlide9.xml"/><Relationship Id="rId16"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23.png"/><Relationship Id="rId11" Type="http://schemas.openxmlformats.org/officeDocument/2006/relationships/image" Target="../media/image29.png"/><Relationship Id="rId5" Type="http://schemas.openxmlformats.org/officeDocument/2006/relationships/image" Target="../media/image22.png"/><Relationship Id="rId15" Type="http://schemas.openxmlformats.org/officeDocument/2006/relationships/image" Target="../media/image18.png"/><Relationship Id="rId10" Type="http://schemas.openxmlformats.org/officeDocument/2006/relationships/image" Target="../media/image28.png"/><Relationship Id="rId4" Type="http://schemas.openxmlformats.org/officeDocument/2006/relationships/image" Target="../media/image24.png"/><Relationship Id="rId9" Type="http://schemas.openxmlformats.org/officeDocument/2006/relationships/image" Target="../media/image27.png"/><Relationship Id="rId14" Type="http://schemas.openxmlformats.org/officeDocument/2006/relationships/image" Target="../media/image32.png"/></Relationships>
</file>

<file path=ppt/slides/_rels/slide12.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10.xml"/><Relationship Id="rId1" Type="http://schemas.openxmlformats.org/officeDocument/2006/relationships/slideLayout" Target="../slideLayouts/slideLayout5.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13.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image" Target="../media/image49.png"/><Relationship Id="rId3" Type="http://schemas.openxmlformats.org/officeDocument/2006/relationships/image" Target="../media/image39.png"/><Relationship Id="rId7" Type="http://schemas.openxmlformats.org/officeDocument/2006/relationships/image" Target="../media/image43.png"/><Relationship Id="rId12" Type="http://schemas.openxmlformats.org/officeDocument/2006/relationships/image" Target="../media/image48.png"/><Relationship Id="rId17" Type="http://schemas.openxmlformats.org/officeDocument/2006/relationships/image" Target="../media/image52.png"/><Relationship Id="rId2" Type="http://schemas.openxmlformats.org/officeDocument/2006/relationships/notesSlide" Target="../notesSlides/notesSlide11.xml"/><Relationship Id="rId16" Type="http://schemas.openxmlformats.org/officeDocument/2006/relationships/image" Target="../media/image51.png"/><Relationship Id="rId1" Type="http://schemas.openxmlformats.org/officeDocument/2006/relationships/slideLayout" Target="../slideLayouts/slideLayout5.xml"/><Relationship Id="rId6" Type="http://schemas.openxmlformats.org/officeDocument/2006/relationships/image" Target="../media/image42.png"/><Relationship Id="rId11" Type="http://schemas.openxmlformats.org/officeDocument/2006/relationships/image" Target="../media/image47.png"/><Relationship Id="rId5" Type="http://schemas.openxmlformats.org/officeDocument/2006/relationships/image" Target="../media/image41.png"/><Relationship Id="rId15" Type="http://schemas.openxmlformats.org/officeDocument/2006/relationships/image" Target="../media/image380.png"/><Relationship Id="rId10" Type="http://schemas.openxmlformats.org/officeDocument/2006/relationships/image" Target="../media/image46.png"/><Relationship Id="rId4" Type="http://schemas.openxmlformats.org/officeDocument/2006/relationships/image" Target="../media/image40.png"/><Relationship Id="rId9" Type="http://schemas.openxmlformats.org/officeDocument/2006/relationships/image" Target="../media/image45.png"/><Relationship Id="rId14" Type="http://schemas.openxmlformats.org/officeDocument/2006/relationships/image" Target="../media/image50.png"/></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53.png"/><Relationship Id="rId1" Type="http://schemas.openxmlformats.org/officeDocument/2006/relationships/slideLayout" Target="../slideLayouts/slideLayout5.xml"/><Relationship Id="rId4" Type="http://schemas.openxmlformats.org/officeDocument/2006/relationships/image" Target="../media/image54.png"/></Relationships>
</file>

<file path=ppt/slides/_rels/slide15.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8" Type="http://schemas.openxmlformats.org/officeDocument/2006/relationships/image" Target="../media/image7.jpg"/><Relationship Id="rId3" Type="http://schemas.openxmlformats.org/officeDocument/2006/relationships/slideLayout" Target="../slideLayouts/slideLayout5.xml"/><Relationship Id="rId7" Type="http://schemas.openxmlformats.org/officeDocument/2006/relationships/image" Target="../media/image6.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2.mov"/><Relationship Id="rId1" Type="http://schemas.microsoft.com/office/2007/relationships/media" Target="../media/media2.mov"/><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60.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1" y="428"/>
            <a:ext cx="9142857" cy="6857143"/>
          </a:xfrm>
          <a:prstGeom prst="rect">
            <a:avLst/>
          </a:prstGeom>
        </p:spPr>
      </p:pic>
      <p:sp>
        <p:nvSpPr>
          <p:cNvPr id="20" name="正方形/長方形 19"/>
          <p:cNvSpPr/>
          <p:nvPr/>
        </p:nvSpPr>
        <p:spPr>
          <a:xfrm>
            <a:off x="-1" y="5730240"/>
            <a:ext cx="9143428" cy="1109697"/>
          </a:xfrm>
          <a:prstGeom prst="rect">
            <a:avLst/>
          </a:prstGeom>
          <a:solidFill>
            <a:srgbClr val="4068E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p:cNvSpPr/>
          <p:nvPr/>
        </p:nvSpPr>
        <p:spPr>
          <a:xfrm>
            <a:off x="7020560" y="18291"/>
            <a:ext cx="2123440" cy="236776"/>
          </a:xfrm>
          <a:prstGeom prst="rect">
            <a:avLst/>
          </a:prstGeom>
          <a:solidFill>
            <a:srgbClr val="4068E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p:cNvSpPr/>
          <p:nvPr/>
        </p:nvSpPr>
        <p:spPr>
          <a:xfrm>
            <a:off x="0" y="2270892"/>
            <a:ext cx="9143428" cy="1732147"/>
          </a:xfrm>
          <a:prstGeom prst="rect">
            <a:avLst/>
          </a:prstGeom>
          <a:solidFill>
            <a:srgbClr val="4068E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タイトル 1">
            <a:extLst>
              <a:ext uri="{FF2B5EF4-FFF2-40B4-BE49-F238E27FC236}">
                <a16:creationId xmlns="" xmlns:a16="http://schemas.microsoft.com/office/drawing/2014/main" id="{D668825F-426B-41CD-9729-4A37A02B0952}"/>
              </a:ext>
            </a:extLst>
          </p:cNvPr>
          <p:cNvSpPr txBox="1">
            <a:spLocks/>
          </p:cNvSpPr>
          <p:nvPr/>
        </p:nvSpPr>
        <p:spPr>
          <a:xfrm>
            <a:off x="358486" y="2270892"/>
            <a:ext cx="8427027" cy="1940124"/>
          </a:xfrm>
          <a:prstGeom prst="rect">
            <a:avLst/>
          </a:prstGeom>
        </p:spPr>
        <p:txBody>
          <a:bodyPr/>
          <a:lstStyle>
            <a:lvl1pPr algn="l" defTabSz="914400" rtl="0" eaLnBrk="1" latinLnBrk="0" hangingPunct="1">
              <a:lnSpc>
                <a:spcPct val="150000"/>
              </a:lnSpc>
              <a:spcBef>
                <a:spcPct val="0"/>
              </a:spcBef>
              <a:buNone/>
              <a:defRPr kumimoji="1" sz="4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pPr algn="ctr"/>
            <a:r>
              <a:rPr lang="ja-JP" altLang="en-US" sz="3600" b="1" dirty="0">
                <a:solidFill>
                  <a:schemeClr val="bg1"/>
                </a:solidFill>
                <a:uFill>
                  <a:solidFill>
                    <a:srgbClr val="FF695E"/>
                  </a:solidFill>
                </a:uFill>
                <a:cs typeface="Arial" panose="020B0604020202020204" pitchFamily="34" charset="0"/>
              </a:rPr>
              <a:t>数値シミュレーションによる</a:t>
            </a:r>
            <a:endParaRPr lang="en-US" altLang="ja-JP" sz="3600" b="1" dirty="0">
              <a:solidFill>
                <a:schemeClr val="bg1"/>
              </a:solidFill>
              <a:uFill>
                <a:solidFill>
                  <a:srgbClr val="FF695E"/>
                </a:solidFill>
              </a:uFill>
              <a:cs typeface="Arial" panose="020B0604020202020204" pitchFamily="34" charset="0"/>
            </a:endParaRPr>
          </a:p>
          <a:p>
            <a:pPr algn="ctr"/>
            <a:r>
              <a:rPr lang="ja-JP" altLang="en-US" sz="3600" b="1" dirty="0">
                <a:solidFill>
                  <a:schemeClr val="bg1"/>
                </a:solidFill>
                <a:uFill>
                  <a:solidFill>
                    <a:srgbClr val="FF695E"/>
                  </a:solidFill>
                </a:uFill>
                <a:cs typeface="Arial" panose="020B0604020202020204" pitchFamily="34" charset="0"/>
              </a:rPr>
              <a:t>粉末金型充填における吸引効果の影響</a:t>
            </a:r>
            <a:endParaRPr lang="en-US" altLang="ja-JP" sz="3600" b="1" dirty="0">
              <a:solidFill>
                <a:schemeClr val="bg1"/>
              </a:solidFill>
              <a:uFill>
                <a:solidFill>
                  <a:srgbClr val="FF695E"/>
                </a:solidFill>
              </a:uFill>
              <a:cs typeface="Arial" panose="020B0604020202020204" pitchFamily="34" charset="0"/>
            </a:endParaRPr>
          </a:p>
        </p:txBody>
      </p:sp>
      <p:sp>
        <p:nvSpPr>
          <p:cNvPr id="11" name="テキスト ボックス 10">
            <a:extLst>
              <a:ext uri="{FF2B5EF4-FFF2-40B4-BE49-F238E27FC236}">
                <a16:creationId xmlns="" xmlns:a16="http://schemas.microsoft.com/office/drawing/2014/main" id="{8EF02B19-B476-4D66-AD87-8224D5CB7438}"/>
              </a:ext>
            </a:extLst>
          </p:cNvPr>
          <p:cNvSpPr txBox="1"/>
          <p:nvPr/>
        </p:nvSpPr>
        <p:spPr>
          <a:xfrm>
            <a:off x="204140" y="5814561"/>
            <a:ext cx="7886700" cy="461665"/>
          </a:xfrm>
          <a:prstGeom prst="rect">
            <a:avLst/>
          </a:prstGeom>
          <a:noFill/>
        </p:spPr>
        <p:txBody>
          <a:bodyPr wrap="square" rtlCol="0">
            <a:spAutoFit/>
          </a:bodyPr>
          <a:lstStyle/>
          <a:p>
            <a:r>
              <a:rPr lang="ja-JP" altLang="en-US" sz="2400" dirty="0">
                <a:solidFill>
                  <a:schemeClr val="bg1"/>
                </a:solidFill>
                <a:latin typeface="Arial" panose="020B0604020202020204" pitchFamily="34" charset="0"/>
                <a:ea typeface="メイリオ" panose="020B0604030504040204" pitchFamily="50" charset="-128"/>
                <a:cs typeface="Arial" panose="020B0604020202020204" pitchFamily="34" charset="0"/>
              </a:rPr>
              <a:t>○吉田昂生</a:t>
            </a:r>
            <a:r>
              <a:rPr lang="en-US" altLang="ja-JP" sz="2400" baseline="30000" dirty="0">
                <a:solidFill>
                  <a:schemeClr val="bg1"/>
                </a:solidFill>
                <a:latin typeface="Arial" panose="020B0604020202020204" pitchFamily="34" charset="0"/>
                <a:ea typeface="メイリオ" panose="020B0604030504040204" pitchFamily="50" charset="-128"/>
                <a:cs typeface="Arial" panose="020B0604020202020204" pitchFamily="34" charset="0"/>
              </a:rPr>
              <a:t>1</a:t>
            </a:r>
            <a:r>
              <a:rPr lang="en-US" altLang="ja-JP" sz="2400" dirty="0">
                <a:solidFill>
                  <a:schemeClr val="bg1"/>
                </a:solidFill>
                <a:latin typeface="Arial" panose="020B0604020202020204" pitchFamily="34" charset="0"/>
                <a:ea typeface="メイリオ" panose="020B0604030504040204" pitchFamily="50" charset="-128"/>
                <a:cs typeface="Arial" panose="020B0604020202020204" pitchFamily="34" charset="0"/>
              </a:rPr>
              <a:t> </a:t>
            </a:r>
            <a:r>
              <a:rPr lang="ja-JP" altLang="en-US" sz="2400" dirty="0">
                <a:solidFill>
                  <a:schemeClr val="bg1"/>
                </a:solidFill>
                <a:latin typeface="Arial" panose="020B0604020202020204" pitchFamily="34" charset="0"/>
                <a:ea typeface="メイリオ" panose="020B0604030504040204" pitchFamily="50" charset="-128"/>
                <a:cs typeface="Arial" panose="020B0604020202020204" pitchFamily="34" charset="0"/>
              </a:rPr>
              <a:t>森勇稀</a:t>
            </a:r>
            <a:r>
              <a:rPr lang="en-US" altLang="ja-JP" sz="2400" baseline="30000" dirty="0">
                <a:solidFill>
                  <a:schemeClr val="bg1"/>
                </a:solidFill>
                <a:latin typeface="Arial" panose="020B0604020202020204" pitchFamily="34" charset="0"/>
                <a:ea typeface="メイリオ" panose="020B0604030504040204" pitchFamily="50" charset="-128"/>
                <a:cs typeface="Arial" panose="020B0604020202020204" pitchFamily="34" charset="0"/>
              </a:rPr>
              <a:t>1</a:t>
            </a:r>
            <a:r>
              <a:rPr lang="en-US" altLang="ja-JP" sz="2400" dirty="0">
                <a:solidFill>
                  <a:schemeClr val="bg1"/>
                </a:solidFill>
                <a:latin typeface="Arial" panose="020B0604020202020204" pitchFamily="34" charset="0"/>
                <a:ea typeface="メイリオ" panose="020B0604030504040204" pitchFamily="50" charset="-128"/>
                <a:cs typeface="Arial" panose="020B0604020202020204" pitchFamily="34" charset="0"/>
              </a:rPr>
              <a:t> </a:t>
            </a:r>
            <a:r>
              <a:rPr lang="ja-JP" altLang="en-US" sz="2400" dirty="0">
                <a:solidFill>
                  <a:schemeClr val="bg1"/>
                </a:solidFill>
                <a:latin typeface="Arial" panose="020B0604020202020204" pitchFamily="34" charset="0"/>
                <a:ea typeface="メイリオ" panose="020B0604030504040204" pitchFamily="50" charset="-128"/>
                <a:cs typeface="Arial" panose="020B0604020202020204" pitchFamily="34" charset="0"/>
              </a:rPr>
              <a:t>高畑和弥</a:t>
            </a:r>
            <a:r>
              <a:rPr lang="en-US" altLang="ja-JP" sz="2400" baseline="30000" dirty="0">
                <a:solidFill>
                  <a:schemeClr val="bg1"/>
                </a:solidFill>
                <a:latin typeface="Arial" panose="020B0604020202020204" pitchFamily="34" charset="0"/>
                <a:ea typeface="メイリオ" panose="020B0604030504040204" pitchFamily="50" charset="-128"/>
                <a:cs typeface="Arial" panose="020B0604020202020204" pitchFamily="34" charset="0"/>
              </a:rPr>
              <a:t>1  </a:t>
            </a:r>
            <a:r>
              <a:rPr lang="ja-JP" altLang="en-US" sz="2400" dirty="0">
                <a:solidFill>
                  <a:schemeClr val="bg1"/>
                </a:solidFill>
                <a:latin typeface="Arial" panose="020B0604020202020204" pitchFamily="34" charset="0"/>
                <a:ea typeface="メイリオ" panose="020B0604030504040204" pitchFamily="50" charset="-128"/>
                <a:cs typeface="Arial" panose="020B0604020202020204" pitchFamily="34" charset="0"/>
              </a:rPr>
              <a:t>酒井幹夫</a:t>
            </a:r>
            <a:r>
              <a:rPr lang="en-US" altLang="ja-JP" sz="2400" baseline="30000" dirty="0">
                <a:solidFill>
                  <a:schemeClr val="bg1"/>
                </a:solidFill>
                <a:latin typeface="Arial" panose="020B0604020202020204" pitchFamily="34" charset="0"/>
                <a:ea typeface="メイリオ" panose="020B0604030504040204" pitchFamily="50" charset="-128"/>
                <a:cs typeface="Arial" panose="020B0604020202020204" pitchFamily="34" charset="0"/>
              </a:rPr>
              <a:t>2*</a:t>
            </a:r>
            <a:endParaRPr lang="ja-JP" altLang="en-US" sz="2400" dirty="0">
              <a:solidFill>
                <a:schemeClr val="bg1"/>
              </a:solidFill>
              <a:latin typeface="Arial" panose="020B0604020202020204" pitchFamily="34" charset="0"/>
              <a:ea typeface="メイリオ" panose="020B0604030504040204" pitchFamily="50" charset="-128"/>
              <a:cs typeface="Arial" panose="020B0604020202020204" pitchFamily="34" charset="0"/>
            </a:endParaRPr>
          </a:p>
        </p:txBody>
      </p:sp>
      <p:sp>
        <p:nvSpPr>
          <p:cNvPr id="13" name="正方形/長方形 12">
            <a:extLst>
              <a:ext uri="{FF2B5EF4-FFF2-40B4-BE49-F238E27FC236}">
                <a16:creationId xmlns="" xmlns:a16="http://schemas.microsoft.com/office/drawing/2014/main" id="{48B4203E-C1E3-4335-B55D-4E996561BBBD}"/>
              </a:ext>
            </a:extLst>
          </p:cNvPr>
          <p:cNvSpPr/>
          <p:nvPr/>
        </p:nvSpPr>
        <p:spPr>
          <a:xfrm>
            <a:off x="204140" y="5822201"/>
            <a:ext cx="36000" cy="405000"/>
          </a:xfrm>
          <a:prstGeom prst="rect">
            <a:avLst/>
          </a:prstGeom>
          <a:solidFill>
            <a:srgbClr val="FF6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solidFill>
                <a:srgbClr val="B6EE57"/>
              </a:solidFill>
            </a:endParaRPr>
          </a:p>
        </p:txBody>
      </p:sp>
      <p:sp>
        <p:nvSpPr>
          <p:cNvPr id="14" name="テキスト ボックス 13">
            <a:extLst>
              <a:ext uri="{FF2B5EF4-FFF2-40B4-BE49-F238E27FC236}">
                <a16:creationId xmlns="" xmlns:a16="http://schemas.microsoft.com/office/drawing/2014/main" id="{193FC540-192A-473B-9971-8EEE6E40FBAC}"/>
              </a:ext>
            </a:extLst>
          </p:cNvPr>
          <p:cNvSpPr txBox="1"/>
          <p:nvPr/>
        </p:nvSpPr>
        <p:spPr>
          <a:xfrm>
            <a:off x="231140" y="6246834"/>
            <a:ext cx="7886700" cy="253916"/>
          </a:xfrm>
          <a:prstGeom prst="rect">
            <a:avLst/>
          </a:prstGeom>
          <a:noFill/>
        </p:spPr>
        <p:txBody>
          <a:bodyPr wrap="square" rtlCol="0">
            <a:spAutoFit/>
          </a:bodyPr>
          <a:lstStyle/>
          <a:p>
            <a:r>
              <a:rPr lang="en-US" altLang="ja-JP" sz="1050" dirty="0">
                <a:solidFill>
                  <a:schemeClr val="bg1"/>
                </a:solidFill>
                <a:latin typeface="メイリオ" panose="020B0604030504040204" pitchFamily="50" charset="-128"/>
                <a:ea typeface="メイリオ" panose="020B0604030504040204" pitchFamily="50" charset="-128"/>
                <a:cs typeface="Arial" panose="020B0604020202020204" pitchFamily="34" charset="0"/>
              </a:rPr>
              <a:t>1.</a:t>
            </a:r>
            <a:r>
              <a:rPr lang="ja-JP" altLang="en-US" sz="1050" dirty="0">
                <a:solidFill>
                  <a:schemeClr val="bg1"/>
                </a:solidFill>
                <a:latin typeface="メイリオ" panose="020B0604030504040204" pitchFamily="50" charset="-128"/>
                <a:ea typeface="メイリオ" panose="020B0604030504040204" pitchFamily="50" charset="-128"/>
                <a:cs typeface="Arial" panose="020B0604020202020204" pitchFamily="34" charset="0"/>
              </a:rPr>
              <a:t> 東京大学大学院工学系研究科原子力国際専攻</a:t>
            </a:r>
          </a:p>
        </p:txBody>
      </p:sp>
      <p:sp>
        <p:nvSpPr>
          <p:cNvPr id="17" name="正方形/長方形 16"/>
          <p:cNvSpPr/>
          <p:nvPr/>
        </p:nvSpPr>
        <p:spPr>
          <a:xfrm>
            <a:off x="8117840" y="241061"/>
            <a:ext cx="1026160" cy="201132"/>
          </a:xfrm>
          <a:prstGeom prst="rect">
            <a:avLst/>
          </a:prstGeom>
          <a:solidFill>
            <a:srgbClr val="4068E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a:extLst>
              <a:ext uri="{FF2B5EF4-FFF2-40B4-BE49-F238E27FC236}">
                <a16:creationId xmlns="" xmlns:a16="http://schemas.microsoft.com/office/drawing/2014/main" id="{F1CB9F77-2249-4F7A-A723-F68E62E37890}"/>
              </a:ext>
            </a:extLst>
          </p:cNvPr>
          <p:cNvSpPr/>
          <p:nvPr/>
        </p:nvSpPr>
        <p:spPr>
          <a:xfrm>
            <a:off x="204255" y="6291834"/>
            <a:ext cx="28800" cy="432000"/>
          </a:xfrm>
          <a:prstGeom prst="rect">
            <a:avLst/>
          </a:prstGeom>
          <a:solidFill>
            <a:srgbClr val="9696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9" name="正方形/長方形 18"/>
          <p:cNvSpPr/>
          <p:nvPr/>
        </p:nvSpPr>
        <p:spPr>
          <a:xfrm>
            <a:off x="8432800" y="434951"/>
            <a:ext cx="711200" cy="215218"/>
          </a:xfrm>
          <a:prstGeom prst="rect">
            <a:avLst/>
          </a:prstGeom>
          <a:solidFill>
            <a:srgbClr val="4068E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a:extLst>
              <a:ext uri="{FF2B5EF4-FFF2-40B4-BE49-F238E27FC236}">
                <a16:creationId xmlns="" xmlns:a16="http://schemas.microsoft.com/office/drawing/2014/main" id="{1E12EA76-5297-4FFC-8406-56469237A8EF}"/>
              </a:ext>
            </a:extLst>
          </p:cNvPr>
          <p:cNvSpPr txBox="1"/>
          <p:nvPr/>
        </p:nvSpPr>
        <p:spPr>
          <a:xfrm>
            <a:off x="5756565" y="18461"/>
            <a:ext cx="3386862" cy="646331"/>
          </a:xfrm>
          <a:prstGeom prst="rect">
            <a:avLst/>
          </a:prstGeom>
          <a:noFill/>
        </p:spPr>
        <p:txBody>
          <a:bodyPr wrap="square" rtlCol="0">
            <a:spAutoFit/>
          </a:bodyPr>
          <a:lstStyle/>
          <a:p>
            <a:pPr algn="r"/>
            <a:r>
              <a:rPr lang="ja-JP" altLang="en-US" sz="1200" dirty="0">
                <a:solidFill>
                  <a:schemeClr val="bg1"/>
                </a:solidFill>
                <a:latin typeface="Arial" panose="020B0604020202020204" pitchFamily="34" charset="0"/>
                <a:cs typeface="Arial" panose="020B0604020202020204" pitchFamily="34" charset="0"/>
              </a:rPr>
              <a:t>化学工学会関東支部横浜大会</a:t>
            </a:r>
            <a:endParaRPr lang="en-US" altLang="ja-JP" sz="1200" dirty="0">
              <a:solidFill>
                <a:schemeClr val="bg1"/>
              </a:solidFill>
              <a:latin typeface="Arial" panose="020B0604020202020204" pitchFamily="34" charset="0"/>
              <a:cs typeface="Arial" panose="020B0604020202020204" pitchFamily="34" charset="0"/>
            </a:endParaRPr>
          </a:p>
          <a:p>
            <a:pPr algn="r"/>
            <a:r>
              <a:rPr kumimoji="1" lang="ja-JP" altLang="en-US" sz="1200" dirty="0">
                <a:solidFill>
                  <a:schemeClr val="bg1"/>
                </a:solidFill>
                <a:latin typeface="Arial" panose="020B0604020202020204" pitchFamily="34" charset="0"/>
                <a:cs typeface="Arial" panose="020B0604020202020204" pitchFamily="34" charset="0"/>
              </a:rPr>
              <a:t>横浜国立大学</a:t>
            </a:r>
            <a:endParaRPr kumimoji="1" lang="en-US" altLang="ja-JP" sz="1200" dirty="0">
              <a:solidFill>
                <a:schemeClr val="bg1"/>
              </a:solidFill>
              <a:latin typeface="Arial" panose="020B0604020202020204" pitchFamily="34" charset="0"/>
              <a:cs typeface="Arial" panose="020B0604020202020204" pitchFamily="34" charset="0"/>
            </a:endParaRPr>
          </a:p>
          <a:p>
            <a:pPr algn="r"/>
            <a:r>
              <a:rPr kumimoji="1" lang="en-US" altLang="ja-JP" sz="1200" dirty="0">
                <a:solidFill>
                  <a:schemeClr val="bg1"/>
                </a:solidFill>
                <a:latin typeface="Arial" panose="020B0604020202020204" pitchFamily="34" charset="0"/>
                <a:cs typeface="Arial" panose="020B0604020202020204" pitchFamily="34" charset="0"/>
              </a:rPr>
              <a:t>2019/8/8</a:t>
            </a:r>
            <a:endParaRPr kumimoji="1" lang="ja-JP" altLang="en-US" sz="1200" dirty="0">
              <a:solidFill>
                <a:schemeClr val="bg1"/>
              </a:solidFill>
              <a:latin typeface="Arial" panose="020B0604020202020204" pitchFamily="34" charset="0"/>
              <a:cs typeface="Arial" panose="020B0604020202020204" pitchFamily="34" charset="0"/>
            </a:endParaRPr>
          </a:p>
        </p:txBody>
      </p:sp>
      <p:sp>
        <p:nvSpPr>
          <p:cNvPr id="18" name="テキスト ボックス 17">
            <a:extLst>
              <a:ext uri="{FF2B5EF4-FFF2-40B4-BE49-F238E27FC236}">
                <a16:creationId xmlns="" xmlns:a16="http://schemas.microsoft.com/office/drawing/2014/main" id="{D5FA6F94-9621-4DE6-8AED-5A9B598F3699}"/>
              </a:ext>
            </a:extLst>
          </p:cNvPr>
          <p:cNvSpPr txBox="1"/>
          <p:nvPr/>
        </p:nvSpPr>
        <p:spPr>
          <a:xfrm>
            <a:off x="231140" y="6496886"/>
            <a:ext cx="7886700" cy="253916"/>
          </a:xfrm>
          <a:prstGeom prst="rect">
            <a:avLst/>
          </a:prstGeom>
          <a:noFill/>
        </p:spPr>
        <p:txBody>
          <a:bodyPr wrap="square" rtlCol="0">
            <a:spAutoFit/>
          </a:bodyPr>
          <a:lstStyle/>
          <a:p>
            <a:r>
              <a:rPr lang="en-US" altLang="ja-JP" sz="1050" dirty="0">
                <a:solidFill>
                  <a:schemeClr val="bg1"/>
                </a:solidFill>
                <a:latin typeface="メイリオ" panose="020B0604030504040204" pitchFamily="50" charset="-128"/>
                <a:ea typeface="メイリオ" panose="020B0604030504040204" pitchFamily="50" charset="-128"/>
                <a:cs typeface="Arial" panose="020B0604020202020204" pitchFamily="34" charset="0"/>
              </a:rPr>
              <a:t>2. </a:t>
            </a:r>
            <a:r>
              <a:rPr lang="ja-JP" altLang="en-US" sz="1050" dirty="0">
                <a:solidFill>
                  <a:schemeClr val="bg1"/>
                </a:solidFill>
                <a:latin typeface="Arial" panose="020B0604020202020204" pitchFamily="34" charset="0"/>
                <a:ea typeface="メイリオ" panose="020B0604030504040204" pitchFamily="50" charset="-128"/>
                <a:cs typeface="Arial" panose="020B0604020202020204" pitchFamily="34" charset="0"/>
              </a:rPr>
              <a:t>東京大学大学院工学系研究科レジリエンス工学研究センター</a:t>
            </a:r>
          </a:p>
        </p:txBody>
      </p:sp>
      <p:pic>
        <p:nvPicPr>
          <p:cNvPr id="5" name="図 4">
            <a:extLst>
              <a:ext uri="{FF2B5EF4-FFF2-40B4-BE49-F238E27FC236}">
                <a16:creationId xmlns="" xmlns:a16="http://schemas.microsoft.com/office/drawing/2014/main" id="{1C0A0E4D-EAFA-4230-B6DA-E0351B99F6D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33780" y="6104709"/>
            <a:ext cx="1497387" cy="619125"/>
          </a:xfrm>
          <a:prstGeom prst="rect">
            <a:avLst/>
          </a:prstGeom>
        </p:spPr>
      </p:pic>
    </p:spTree>
    <p:extLst>
      <p:ext uri="{BB962C8B-B14F-4D97-AF65-F5344CB8AC3E}">
        <p14:creationId xmlns:p14="http://schemas.microsoft.com/office/powerpoint/2010/main" val="422185006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 xmlns:a16="http://schemas.microsoft.com/office/drawing/2014/main" id="{96E0CBAD-0D28-45A3-A005-D15AA4910BFE}"/>
              </a:ext>
            </a:extLst>
          </p:cNvPr>
          <p:cNvSpPr>
            <a:spLocks noGrp="1"/>
          </p:cNvSpPr>
          <p:nvPr>
            <p:ph type="title"/>
          </p:nvPr>
        </p:nvSpPr>
        <p:spPr/>
        <p:txBody>
          <a:bodyPr>
            <a:normAutofit/>
          </a:bodyPr>
          <a:lstStyle/>
          <a:p>
            <a:r>
              <a:rPr lang="ja-JP" altLang="en-US" dirty="0"/>
              <a:t>結論</a:t>
            </a:r>
            <a:endParaRPr kumimoji="1" lang="ja-JP" altLang="en-US" dirty="0"/>
          </a:p>
        </p:txBody>
      </p:sp>
      <p:sp>
        <p:nvSpPr>
          <p:cNvPr id="22" name="テキスト ボックス 21">
            <a:extLst>
              <a:ext uri="{FF2B5EF4-FFF2-40B4-BE49-F238E27FC236}">
                <a16:creationId xmlns="" xmlns:a16="http://schemas.microsoft.com/office/drawing/2014/main" id="{EBB9BA03-F82F-4F7D-8A4B-D9019D951B88}"/>
              </a:ext>
            </a:extLst>
          </p:cNvPr>
          <p:cNvSpPr txBox="1"/>
          <p:nvPr/>
        </p:nvSpPr>
        <p:spPr>
          <a:xfrm>
            <a:off x="502430" y="2103866"/>
            <a:ext cx="7789643" cy="523220"/>
          </a:xfrm>
          <a:prstGeom prst="rect">
            <a:avLst/>
          </a:prstGeom>
          <a:noFill/>
        </p:spPr>
        <p:txBody>
          <a:bodyPr wrap="square" rtlCol="0">
            <a:spAutoFit/>
          </a:bodyPr>
          <a:lstStyle/>
          <a:p>
            <a:pPr algn="just"/>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下杵降下開始の瞬間に流体抗力および圧力勾配による力が粒子に作用し、粒子が引き込まれる。この力は下杵の降下速度に比例して強くなる。</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3" name="テキスト ボックス 22">
            <a:extLst>
              <a:ext uri="{FF2B5EF4-FFF2-40B4-BE49-F238E27FC236}">
                <a16:creationId xmlns="" xmlns:a16="http://schemas.microsoft.com/office/drawing/2014/main" id="{D8C0B001-A0D6-A14F-A918-6EE4BF3F64D0}"/>
              </a:ext>
            </a:extLst>
          </p:cNvPr>
          <p:cNvSpPr txBox="1"/>
          <p:nvPr/>
        </p:nvSpPr>
        <p:spPr>
          <a:xfrm>
            <a:off x="201708" y="1645693"/>
            <a:ext cx="8600647" cy="461665"/>
          </a:xfrm>
          <a:prstGeom prst="rect">
            <a:avLst/>
          </a:prstGeom>
          <a:noFill/>
        </p:spPr>
        <p:txBody>
          <a:bodyPr wrap="square" rtlCol="0">
            <a:spAutoFit/>
          </a:bodyPr>
          <a:lstStyle/>
          <a:p>
            <a:r>
              <a:rPr lang="en-US" altLang="ja-JP" sz="2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1. </a:t>
            </a:r>
            <a:r>
              <a:rPr lang="ja-JP" altLang="en-US" sz="2400" dirty="0">
                <a:latin typeface="Arial" panose="020B0604020202020204" pitchFamily="34" charset="0"/>
                <a:ea typeface="メイリオ" panose="020B0604030504040204" pitchFamily="50" charset="-128"/>
                <a:cs typeface="Arial" panose="020B0604020202020204" pitchFamily="34" charset="0"/>
              </a:rPr>
              <a:t>吸引効果は流体抗力、圧力勾配による力が合わさり発生</a:t>
            </a:r>
            <a:endParaRPr lang="en-US" altLang="ja-JP" sz="2400" dirty="0">
              <a:latin typeface="Arial" panose="020B0604020202020204" pitchFamily="34" charset="0"/>
              <a:ea typeface="メイリオ" panose="020B0604030504040204" pitchFamily="50" charset="-128"/>
              <a:cs typeface="Arial" panose="020B0604020202020204" pitchFamily="34" charset="0"/>
            </a:endParaRPr>
          </a:p>
        </p:txBody>
      </p:sp>
      <p:sp>
        <p:nvSpPr>
          <p:cNvPr id="24" name="正方形/長方形 23">
            <a:extLst>
              <a:ext uri="{FF2B5EF4-FFF2-40B4-BE49-F238E27FC236}">
                <a16:creationId xmlns="" xmlns:a16="http://schemas.microsoft.com/office/drawing/2014/main" id="{51E3F494-DFEB-4B7B-BF5D-6DC364459FDF}"/>
              </a:ext>
            </a:extLst>
          </p:cNvPr>
          <p:cNvSpPr/>
          <p:nvPr/>
        </p:nvSpPr>
        <p:spPr>
          <a:xfrm>
            <a:off x="466429" y="2137103"/>
            <a:ext cx="36000" cy="432000"/>
          </a:xfrm>
          <a:prstGeom prst="rect">
            <a:avLst/>
          </a:prstGeom>
          <a:solidFill>
            <a:srgbClr val="4068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latin typeface="Arial" panose="020B0604020202020204" pitchFamily="34" charset="0"/>
              <a:cs typeface="Arial" panose="020B0604020202020204" pitchFamily="34" charset="0"/>
            </a:endParaRPr>
          </a:p>
        </p:txBody>
      </p:sp>
      <p:sp>
        <p:nvSpPr>
          <p:cNvPr id="25" name="テキスト ボックス 24">
            <a:extLst>
              <a:ext uri="{FF2B5EF4-FFF2-40B4-BE49-F238E27FC236}">
                <a16:creationId xmlns="" xmlns:a16="http://schemas.microsoft.com/office/drawing/2014/main" id="{EBB9BA03-F82F-4F7D-8A4B-D9019D951B88}"/>
              </a:ext>
            </a:extLst>
          </p:cNvPr>
          <p:cNvSpPr txBox="1"/>
          <p:nvPr/>
        </p:nvSpPr>
        <p:spPr>
          <a:xfrm>
            <a:off x="509583" y="3292758"/>
            <a:ext cx="7782489" cy="523220"/>
          </a:xfrm>
          <a:prstGeom prst="rect">
            <a:avLst/>
          </a:prstGeom>
          <a:noFill/>
        </p:spPr>
        <p:txBody>
          <a:bodyPr wrap="square" rtlCol="0">
            <a:spAutoFit/>
          </a:bodyPr>
          <a:lstStyle/>
          <a:p>
            <a:pPr algn="just"/>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吸引効果の発生により多量の空気が流入する。空気は気泡を形成し、粒子の流入路を制限する。下杵の降下速度が大きすぎると流入路が遮断され充填完了の遅れにつながる。</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6" name="テキスト ボックス 25">
            <a:extLst>
              <a:ext uri="{FF2B5EF4-FFF2-40B4-BE49-F238E27FC236}">
                <a16:creationId xmlns="" xmlns:a16="http://schemas.microsoft.com/office/drawing/2014/main" id="{D8C0B001-A0D6-A14F-A918-6EE4BF3F64D0}"/>
              </a:ext>
            </a:extLst>
          </p:cNvPr>
          <p:cNvSpPr txBox="1"/>
          <p:nvPr/>
        </p:nvSpPr>
        <p:spPr>
          <a:xfrm>
            <a:off x="203892" y="2838078"/>
            <a:ext cx="8088181" cy="461665"/>
          </a:xfrm>
          <a:prstGeom prst="rect">
            <a:avLst/>
          </a:prstGeom>
          <a:noFill/>
        </p:spPr>
        <p:txBody>
          <a:bodyPr wrap="square" rtlCol="0">
            <a:spAutoFit/>
          </a:bodyPr>
          <a:lstStyle/>
          <a:p>
            <a:r>
              <a:rPr lang="en-US" altLang="ja-JP" sz="2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2.</a:t>
            </a:r>
            <a:r>
              <a:rPr lang="ja-JP" altLang="en-US" sz="2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r>
              <a:rPr lang="ja-JP" altLang="en-US"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吸引された空気が気泡となり充填に影響を与える</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7" name="正方形/長方形 26">
            <a:extLst>
              <a:ext uri="{FF2B5EF4-FFF2-40B4-BE49-F238E27FC236}">
                <a16:creationId xmlns="" xmlns:a16="http://schemas.microsoft.com/office/drawing/2014/main" id="{51E3F494-DFEB-4B7B-BF5D-6DC364459FDF}"/>
              </a:ext>
            </a:extLst>
          </p:cNvPr>
          <p:cNvSpPr/>
          <p:nvPr/>
        </p:nvSpPr>
        <p:spPr>
          <a:xfrm>
            <a:off x="468613" y="3329488"/>
            <a:ext cx="36000" cy="432000"/>
          </a:xfrm>
          <a:prstGeom prst="rect">
            <a:avLst/>
          </a:prstGeom>
          <a:solidFill>
            <a:srgbClr val="4068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latin typeface="Arial" panose="020B0604020202020204" pitchFamily="34" charset="0"/>
              <a:cs typeface="Arial" panose="020B0604020202020204" pitchFamily="34" charset="0"/>
            </a:endParaRPr>
          </a:p>
        </p:txBody>
      </p:sp>
      <p:sp>
        <p:nvSpPr>
          <p:cNvPr id="14" name="テキスト ボックス 13">
            <a:extLst>
              <a:ext uri="{FF2B5EF4-FFF2-40B4-BE49-F238E27FC236}">
                <a16:creationId xmlns="" xmlns:a16="http://schemas.microsoft.com/office/drawing/2014/main" id="{474E2D41-A451-BA4E-8A1D-950FABE40F5D}"/>
              </a:ext>
            </a:extLst>
          </p:cNvPr>
          <p:cNvSpPr txBox="1"/>
          <p:nvPr/>
        </p:nvSpPr>
        <p:spPr>
          <a:xfrm>
            <a:off x="201709" y="1102440"/>
            <a:ext cx="8600647" cy="400110"/>
          </a:xfrm>
          <a:prstGeom prst="rect">
            <a:avLst/>
          </a:prstGeom>
          <a:noFill/>
        </p:spPr>
        <p:txBody>
          <a:bodyPr wrap="square" rtlCol="0">
            <a:spAutoFit/>
          </a:bodyPr>
          <a:lstStyle/>
          <a:p>
            <a:r>
              <a:rPr lang="ja-JP" altLang="en-US" sz="2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数値</a:t>
            </a:r>
            <a:r>
              <a:rPr lang="ja-JP" altLang="en-US" sz="20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シミュレーションを用いて吸引</a:t>
            </a:r>
            <a:r>
              <a:rPr lang="ja-JP" altLang="en-US" sz="2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効果の作用原理を明らかにした。</a:t>
            </a:r>
            <a:endParaRPr lang="en-US" altLang="ja-JP" sz="2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15" name="下矢印 14">
            <a:extLst>
              <a:ext uri="{FF2B5EF4-FFF2-40B4-BE49-F238E27FC236}">
                <a16:creationId xmlns="" xmlns:a16="http://schemas.microsoft.com/office/drawing/2014/main" id="{F75BD82B-1F2C-8D48-ABC6-4DCF09391D73}"/>
              </a:ext>
            </a:extLst>
          </p:cNvPr>
          <p:cNvSpPr/>
          <p:nvPr/>
        </p:nvSpPr>
        <p:spPr>
          <a:xfrm rot="16200000">
            <a:off x="474250" y="5586489"/>
            <a:ext cx="480140" cy="499377"/>
          </a:xfrm>
          <a:prstGeom prst="downArrow">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コンテンツ プレースホルダー 16">
            <a:extLst>
              <a:ext uri="{FF2B5EF4-FFF2-40B4-BE49-F238E27FC236}">
                <a16:creationId xmlns="" xmlns:a16="http://schemas.microsoft.com/office/drawing/2014/main" id="{81960220-1E46-7A4A-ABC6-4334DCC05187}"/>
              </a:ext>
            </a:extLst>
          </p:cNvPr>
          <p:cNvSpPr txBox="1">
            <a:spLocks/>
          </p:cNvSpPr>
          <p:nvPr/>
        </p:nvSpPr>
        <p:spPr>
          <a:xfrm>
            <a:off x="1025548" y="5684372"/>
            <a:ext cx="7837749" cy="47142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kumimoji="1" sz="1500" u="none"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400" dirty="0">
                <a:solidFill>
                  <a:srgbClr val="FF0000"/>
                </a:solidFill>
                <a:latin typeface="Meiryo" panose="020B0604030504040204" pitchFamily="34" charset="-128"/>
                <a:ea typeface="Meiryo" panose="020B0604030504040204" pitchFamily="34" charset="-128"/>
              </a:rPr>
              <a:t>製品の生産性向上に応用できる結果を得ることができた</a:t>
            </a:r>
            <a:endParaRPr lang="en-US" altLang="ja-JP" sz="2400" dirty="0">
              <a:solidFill>
                <a:srgbClr val="FF0000"/>
              </a:solidFill>
              <a:latin typeface="Meiryo" panose="020B0604030504040204" pitchFamily="34" charset="-128"/>
              <a:ea typeface="Meiryo" panose="020B0604030504040204" pitchFamily="34" charset="-128"/>
            </a:endParaRPr>
          </a:p>
        </p:txBody>
      </p:sp>
      <p:pic>
        <p:nvPicPr>
          <p:cNvPr id="17" name="図 16">
            <a:extLst>
              <a:ext uri="{FF2B5EF4-FFF2-40B4-BE49-F238E27FC236}">
                <a16:creationId xmlns="" xmlns:a16="http://schemas.microsoft.com/office/drawing/2014/main" id="{A274C253-548E-354F-ABE9-B302D3C34D0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18588" y="4155268"/>
            <a:ext cx="1435493" cy="953257"/>
          </a:xfrm>
          <a:prstGeom prst="rect">
            <a:avLst/>
          </a:prstGeom>
        </p:spPr>
      </p:pic>
      <p:sp>
        <p:nvSpPr>
          <p:cNvPr id="18" name="テキスト ボックス 17">
            <a:extLst>
              <a:ext uri="{FF2B5EF4-FFF2-40B4-BE49-F238E27FC236}">
                <a16:creationId xmlns="" xmlns:a16="http://schemas.microsoft.com/office/drawing/2014/main" id="{8EAFFE6F-35E9-014E-8E40-CE5834C74C7A}"/>
              </a:ext>
            </a:extLst>
          </p:cNvPr>
          <p:cNvSpPr txBox="1"/>
          <p:nvPr/>
        </p:nvSpPr>
        <p:spPr>
          <a:xfrm>
            <a:off x="1519127" y="5150933"/>
            <a:ext cx="1257300" cy="253916"/>
          </a:xfrm>
          <a:prstGeom prst="rect">
            <a:avLst/>
          </a:prstGeom>
          <a:noFill/>
        </p:spPr>
        <p:txBody>
          <a:bodyPr wrap="square" rtlCol="0">
            <a:spAutoFit/>
          </a:bodyPr>
          <a:lstStyle/>
          <a:p>
            <a:pPr algn="ctr"/>
            <a:r>
              <a:rPr lang="en-US" altLang="ja-JP" sz="1050" dirty="0" smtClean="0">
                <a:solidFill>
                  <a:schemeClr val="bg1">
                    <a:lumMod val="50000"/>
                  </a:schemeClr>
                </a:solidFill>
                <a:latin typeface="Arial" panose="020B0604020202020204" pitchFamily="34" charset="0"/>
                <a:cs typeface="Arial" panose="020B0604020202020204" pitchFamily="34" charset="0"/>
              </a:rPr>
              <a:t>Tablet</a:t>
            </a:r>
            <a:r>
              <a:rPr lang="en-US" altLang="ja-JP" sz="1050" baseline="30000" dirty="0" smtClean="0">
                <a:solidFill>
                  <a:schemeClr val="bg1">
                    <a:lumMod val="50000"/>
                  </a:schemeClr>
                </a:solidFill>
                <a:latin typeface="Arial" panose="020B0604020202020204" pitchFamily="34" charset="0"/>
                <a:cs typeface="Arial" panose="020B0604020202020204" pitchFamily="34" charset="0"/>
              </a:rPr>
              <a:t>1</a:t>
            </a:r>
            <a:endParaRPr lang="en-US" altLang="ja-JP" sz="1050" dirty="0">
              <a:solidFill>
                <a:schemeClr val="bg1">
                  <a:lumMod val="50000"/>
                </a:schemeClr>
              </a:solidFill>
              <a:latin typeface="Arial" panose="020B0604020202020204" pitchFamily="34" charset="0"/>
              <a:cs typeface="Arial" panose="020B0604020202020204" pitchFamily="34" charset="0"/>
            </a:endParaRPr>
          </a:p>
        </p:txBody>
      </p:sp>
      <p:pic>
        <p:nvPicPr>
          <p:cNvPr id="20" name="図 1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82555" y="4030463"/>
            <a:ext cx="1995753" cy="1202866"/>
          </a:xfrm>
          <a:prstGeom prst="rect">
            <a:avLst/>
          </a:prstGeom>
        </p:spPr>
      </p:pic>
      <p:pic>
        <p:nvPicPr>
          <p:cNvPr id="29" name="図 28"/>
          <p:cNvPicPr>
            <a:picLocks noChangeAspect="1"/>
          </p:cNvPicPr>
          <p:nvPr/>
        </p:nvPicPr>
        <p:blipFill rotWithShape="1">
          <a:blip r:embed="rId5">
            <a:extLst>
              <a:ext uri="{28A0092B-C50C-407E-A947-70E740481C1C}">
                <a14:useLocalDpi xmlns:a14="http://schemas.microsoft.com/office/drawing/2010/main" val="0"/>
              </a:ext>
            </a:extLst>
          </a:blip>
          <a:srcRect l="3983" t="2654" r="2748" b="4760"/>
          <a:stretch/>
        </p:blipFill>
        <p:spPr>
          <a:xfrm>
            <a:off x="3369167" y="3941212"/>
            <a:ext cx="1894692" cy="1255426"/>
          </a:xfrm>
          <a:prstGeom prst="rect">
            <a:avLst/>
          </a:prstGeom>
        </p:spPr>
      </p:pic>
      <p:sp>
        <p:nvSpPr>
          <p:cNvPr id="30" name="テキスト ボックス 29">
            <a:extLst>
              <a:ext uri="{FF2B5EF4-FFF2-40B4-BE49-F238E27FC236}">
                <a16:creationId xmlns="" xmlns:a16="http://schemas.microsoft.com/office/drawing/2014/main" id="{8EAFFE6F-35E9-014E-8E40-CE5834C74C7A}"/>
              </a:ext>
            </a:extLst>
          </p:cNvPr>
          <p:cNvSpPr txBox="1"/>
          <p:nvPr/>
        </p:nvSpPr>
        <p:spPr>
          <a:xfrm>
            <a:off x="3687863" y="5194051"/>
            <a:ext cx="1257300" cy="253916"/>
          </a:xfrm>
          <a:prstGeom prst="rect">
            <a:avLst/>
          </a:prstGeom>
          <a:noFill/>
        </p:spPr>
        <p:txBody>
          <a:bodyPr wrap="square" rtlCol="0">
            <a:spAutoFit/>
          </a:bodyPr>
          <a:lstStyle/>
          <a:p>
            <a:pPr algn="ctr"/>
            <a:r>
              <a:rPr lang="en-US" altLang="ja-JP" sz="1050" dirty="0" smtClean="0">
                <a:solidFill>
                  <a:schemeClr val="bg1">
                    <a:lumMod val="50000"/>
                  </a:schemeClr>
                </a:solidFill>
                <a:latin typeface="Arial" panose="020B0604020202020204" pitchFamily="34" charset="0"/>
                <a:cs typeface="Arial" panose="020B0604020202020204" pitchFamily="34" charset="0"/>
              </a:rPr>
              <a:t>Metallurgy</a:t>
            </a:r>
            <a:r>
              <a:rPr lang="en-US" altLang="ja-JP" sz="1050" baseline="30000" dirty="0" smtClean="0">
                <a:solidFill>
                  <a:schemeClr val="bg1">
                    <a:lumMod val="50000"/>
                  </a:schemeClr>
                </a:solidFill>
                <a:latin typeface="Arial" panose="020B0604020202020204" pitchFamily="34" charset="0"/>
                <a:cs typeface="Arial" panose="020B0604020202020204" pitchFamily="34" charset="0"/>
              </a:rPr>
              <a:t>2</a:t>
            </a:r>
            <a:endParaRPr lang="en-US" altLang="ja-JP" sz="1050" dirty="0">
              <a:solidFill>
                <a:schemeClr val="bg1">
                  <a:lumMod val="50000"/>
                </a:schemeClr>
              </a:solidFill>
              <a:latin typeface="Arial" panose="020B0604020202020204" pitchFamily="34" charset="0"/>
              <a:cs typeface="Arial" panose="020B0604020202020204" pitchFamily="34" charset="0"/>
            </a:endParaRPr>
          </a:p>
        </p:txBody>
      </p:sp>
      <p:sp>
        <p:nvSpPr>
          <p:cNvPr id="31" name="テキスト ボックス 30">
            <a:extLst>
              <a:ext uri="{FF2B5EF4-FFF2-40B4-BE49-F238E27FC236}">
                <a16:creationId xmlns="" xmlns:a16="http://schemas.microsoft.com/office/drawing/2014/main" id="{8EAFFE6F-35E9-014E-8E40-CE5834C74C7A}"/>
              </a:ext>
            </a:extLst>
          </p:cNvPr>
          <p:cNvSpPr txBox="1"/>
          <p:nvPr/>
        </p:nvSpPr>
        <p:spPr>
          <a:xfrm>
            <a:off x="5893097" y="5141390"/>
            <a:ext cx="1257300" cy="253916"/>
          </a:xfrm>
          <a:prstGeom prst="rect">
            <a:avLst/>
          </a:prstGeom>
          <a:noFill/>
        </p:spPr>
        <p:txBody>
          <a:bodyPr wrap="square" rtlCol="0">
            <a:spAutoFit/>
          </a:bodyPr>
          <a:lstStyle/>
          <a:p>
            <a:pPr algn="ctr"/>
            <a:r>
              <a:rPr lang="en-US" altLang="ja-JP" sz="1050" dirty="0" smtClean="0">
                <a:solidFill>
                  <a:schemeClr val="bg1">
                    <a:lumMod val="50000"/>
                  </a:schemeClr>
                </a:solidFill>
                <a:latin typeface="Arial" panose="020B0604020202020204" pitchFamily="34" charset="0"/>
                <a:cs typeface="Arial" panose="020B0604020202020204" pitchFamily="34" charset="0"/>
              </a:rPr>
              <a:t>Capacitor</a:t>
            </a:r>
            <a:r>
              <a:rPr lang="en-US" altLang="ja-JP" sz="1050" baseline="30000" dirty="0" smtClean="0">
                <a:solidFill>
                  <a:schemeClr val="bg1">
                    <a:lumMod val="50000"/>
                  </a:schemeClr>
                </a:solidFill>
                <a:latin typeface="Arial" panose="020B0604020202020204" pitchFamily="34" charset="0"/>
                <a:cs typeface="Arial" panose="020B0604020202020204" pitchFamily="34" charset="0"/>
              </a:rPr>
              <a:t>3</a:t>
            </a:r>
            <a:endParaRPr lang="en-US" altLang="ja-JP" sz="1050" dirty="0">
              <a:solidFill>
                <a:schemeClr val="bg1">
                  <a:lumMod val="50000"/>
                </a:schemeClr>
              </a:solidFill>
              <a:latin typeface="Arial" panose="020B0604020202020204" pitchFamily="34" charset="0"/>
              <a:cs typeface="Arial" panose="020B0604020202020204" pitchFamily="34" charset="0"/>
            </a:endParaRPr>
          </a:p>
        </p:txBody>
      </p:sp>
      <p:sp>
        <p:nvSpPr>
          <p:cNvPr id="32" name="正方形/長方形 31">
            <a:extLst>
              <a:ext uri="{FF2B5EF4-FFF2-40B4-BE49-F238E27FC236}">
                <a16:creationId xmlns="" xmlns:a16="http://schemas.microsoft.com/office/drawing/2014/main" id="{CC61F4E1-A6D5-4701-A2D3-D5BD879DDD91}"/>
              </a:ext>
            </a:extLst>
          </p:cNvPr>
          <p:cNvSpPr/>
          <p:nvPr/>
        </p:nvSpPr>
        <p:spPr>
          <a:xfrm>
            <a:off x="4636537" y="6401718"/>
            <a:ext cx="1845377" cy="338554"/>
          </a:xfrm>
          <a:prstGeom prst="rect">
            <a:avLst/>
          </a:prstGeom>
        </p:spPr>
        <p:txBody>
          <a:bodyPr wrap="none">
            <a:spAutoFit/>
          </a:bodyPr>
          <a:lstStyle/>
          <a:p>
            <a:r>
              <a:rPr lang="en-US" altLang="ja-JP" sz="800" dirty="0" smtClean="0">
                <a:solidFill>
                  <a:schemeClr val="bg1">
                    <a:lumMod val="50000"/>
                  </a:schemeClr>
                </a:solidFill>
                <a:latin typeface="Arial" panose="020B0604020202020204" pitchFamily="34" charset="0"/>
                <a:cs typeface="Arial" panose="020B0604020202020204" pitchFamily="34" charset="0"/>
              </a:rPr>
              <a:t>1. https://www.pakutaso.com</a:t>
            </a:r>
          </a:p>
          <a:p>
            <a:r>
              <a:rPr lang="en-US" altLang="ja-JP" sz="800" dirty="0" smtClean="0">
                <a:solidFill>
                  <a:schemeClr val="bg1">
                    <a:lumMod val="50000"/>
                  </a:schemeClr>
                </a:solidFill>
                <a:latin typeface="Arial" panose="020B0604020202020204" pitchFamily="34" charset="0"/>
                <a:cs typeface="Arial" panose="020B0604020202020204" pitchFamily="34" charset="0"/>
              </a:rPr>
              <a:t>2</a:t>
            </a:r>
            <a:r>
              <a:rPr lang="en-US" altLang="ja-JP" sz="800" dirty="0">
                <a:solidFill>
                  <a:schemeClr val="bg1">
                    <a:lumMod val="50000"/>
                  </a:schemeClr>
                </a:solidFill>
                <a:latin typeface="Arial" panose="020B0604020202020204" pitchFamily="34" charset="0"/>
                <a:cs typeface="Arial" panose="020B0604020202020204" pitchFamily="34" charset="0"/>
              </a:rPr>
              <a:t>. http://www.taisei-kizai.co.jp/metal</a:t>
            </a:r>
            <a:r>
              <a:rPr lang="en-US" altLang="ja-JP" sz="800" dirty="0" smtClean="0">
                <a:solidFill>
                  <a:schemeClr val="bg1">
                    <a:lumMod val="50000"/>
                  </a:schemeClr>
                </a:solidFill>
                <a:latin typeface="Arial" panose="020B0604020202020204" pitchFamily="34" charset="0"/>
                <a:cs typeface="Arial" panose="020B0604020202020204" pitchFamily="34" charset="0"/>
              </a:rPr>
              <a:t>/</a:t>
            </a:r>
          </a:p>
        </p:txBody>
      </p:sp>
      <p:sp>
        <p:nvSpPr>
          <p:cNvPr id="33" name="正方形/長方形 32">
            <a:extLst>
              <a:ext uri="{FF2B5EF4-FFF2-40B4-BE49-F238E27FC236}">
                <a16:creationId xmlns="" xmlns:a16="http://schemas.microsoft.com/office/drawing/2014/main" id="{CC61F4E1-A6D5-4701-A2D3-D5BD879DDD91}"/>
              </a:ext>
            </a:extLst>
          </p:cNvPr>
          <p:cNvSpPr/>
          <p:nvPr/>
        </p:nvSpPr>
        <p:spPr>
          <a:xfrm>
            <a:off x="6370608" y="6401718"/>
            <a:ext cx="2415400" cy="215444"/>
          </a:xfrm>
          <a:prstGeom prst="rect">
            <a:avLst/>
          </a:prstGeom>
        </p:spPr>
        <p:txBody>
          <a:bodyPr wrap="square">
            <a:spAutoFit/>
          </a:bodyPr>
          <a:lstStyle/>
          <a:p>
            <a:r>
              <a:rPr lang="en-US" altLang="ja-JP" sz="800" dirty="0" smtClean="0">
                <a:solidFill>
                  <a:schemeClr val="bg1">
                    <a:lumMod val="50000"/>
                  </a:schemeClr>
                </a:solidFill>
                <a:latin typeface="Arial" panose="020B0604020202020204" pitchFamily="34" charset="0"/>
                <a:cs typeface="Arial" panose="020B0604020202020204" pitchFamily="34" charset="0"/>
              </a:rPr>
              <a:t>3. </a:t>
            </a:r>
            <a:r>
              <a:rPr lang="en-US" altLang="ja-JP" sz="800" dirty="0">
                <a:solidFill>
                  <a:schemeClr val="bg1">
                    <a:lumMod val="50000"/>
                  </a:schemeClr>
                </a:solidFill>
              </a:rPr>
              <a:t>https://</a:t>
            </a:r>
            <a:r>
              <a:rPr lang="en-US" altLang="ja-JP" sz="800" dirty="0" smtClean="0">
                <a:solidFill>
                  <a:schemeClr val="bg1">
                    <a:lumMod val="50000"/>
                  </a:schemeClr>
                </a:solidFill>
              </a:rPr>
              <a:t>en.wikipedia.org/wiki/Tantalum_capacitor</a:t>
            </a:r>
            <a:endParaRPr lang="en-US" altLang="ja-JP" sz="800" dirty="0" smtClean="0">
              <a:solidFill>
                <a:schemeClr val="bg1">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66067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fade">
                                      <p:cBhvr>
                                        <p:cTn id="16" dur="500"/>
                                        <p:tgtEl>
                                          <p:spTgt spid="1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0"/>
                                        </p:tgtEl>
                                        <p:attrNameLst>
                                          <p:attrName>style.visibility</p:attrName>
                                        </p:attrNameLst>
                                      </p:cBhvr>
                                      <p:to>
                                        <p:strVal val="visible"/>
                                      </p:to>
                                    </p:set>
                                    <p:animEffect transition="in" filter="fade">
                                      <p:cBhvr>
                                        <p:cTn id="19" dur="500"/>
                                        <p:tgtEl>
                                          <p:spTgt spid="30"/>
                                        </p:tgtEl>
                                      </p:cBhvr>
                                    </p:animEffect>
                                  </p:childTnLst>
                                </p:cTn>
                              </p:par>
                              <p:par>
                                <p:cTn id="20" presetID="10" presetClass="entr" presetSubtype="0" fill="hold" nodeType="with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fade">
                                      <p:cBhvr>
                                        <p:cTn id="22" dur="500"/>
                                        <p:tgtEl>
                                          <p:spTgt spid="2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1"/>
                                        </p:tgtEl>
                                        <p:attrNameLst>
                                          <p:attrName>style.visibility</p:attrName>
                                        </p:attrNameLst>
                                      </p:cBhvr>
                                      <p:to>
                                        <p:strVal val="visible"/>
                                      </p:to>
                                    </p:set>
                                    <p:animEffect transition="in" filter="fade">
                                      <p:cBhvr>
                                        <p:cTn id="25" dur="500"/>
                                        <p:tgtEl>
                                          <p:spTgt spid="31"/>
                                        </p:tgtEl>
                                      </p:cBhvr>
                                    </p:animEffect>
                                  </p:childTnLst>
                                </p:cTn>
                              </p:par>
                              <p:par>
                                <p:cTn id="26" presetID="10" presetClass="entr" presetSubtype="0" fill="hold" nodeType="with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fade">
                                      <p:cBhvr>
                                        <p:cTn id="28"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p:bldP spid="18" grpId="0"/>
      <p:bldP spid="30" grpId="0"/>
      <p:bldP spid="31" grpId="0"/>
    </p:bld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右矢印 2"/>
          <p:cNvSpPr/>
          <p:nvPr/>
        </p:nvSpPr>
        <p:spPr>
          <a:xfrm rot="21275060">
            <a:off x="694075" y="4296511"/>
            <a:ext cx="3452439" cy="396565"/>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9" name="図 38"/>
          <p:cNvPicPr>
            <a:picLocks noChangeAspect="1"/>
          </p:cNvPicPr>
          <p:nvPr/>
        </p:nvPicPr>
        <p:blipFill rotWithShape="1">
          <a:blip r:embed="rId3">
            <a:extLst>
              <a:ext uri="{28A0092B-C50C-407E-A947-70E740481C1C}">
                <a14:useLocalDpi xmlns:a14="http://schemas.microsoft.com/office/drawing/2010/main" val="0"/>
              </a:ext>
            </a:extLst>
          </a:blip>
          <a:srcRect t="88205"/>
          <a:stretch/>
        </p:blipFill>
        <p:spPr>
          <a:xfrm>
            <a:off x="5030652" y="3722820"/>
            <a:ext cx="4020624" cy="474237"/>
          </a:xfrm>
          <a:prstGeom prst="rect">
            <a:avLst/>
          </a:prstGeom>
        </p:spPr>
      </p:pic>
      <p:sp>
        <p:nvSpPr>
          <p:cNvPr id="40" name="右矢印 39"/>
          <p:cNvSpPr/>
          <p:nvPr/>
        </p:nvSpPr>
        <p:spPr>
          <a:xfrm rot="214466">
            <a:off x="5589380" y="4208834"/>
            <a:ext cx="3452439" cy="411148"/>
          </a:xfrm>
          <a:prstGeom prst="rightArrow">
            <a:avLst/>
          </a:prstGeom>
          <a:solidFill>
            <a:srgbClr val="4068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テキスト ボックス 40"/>
          <p:cNvSpPr txBox="1"/>
          <p:nvPr/>
        </p:nvSpPr>
        <p:spPr>
          <a:xfrm>
            <a:off x="6081339" y="4746432"/>
            <a:ext cx="2317690" cy="461665"/>
          </a:xfrm>
          <a:prstGeom prst="rect">
            <a:avLst/>
          </a:prstGeom>
          <a:noFill/>
        </p:spPr>
        <p:txBody>
          <a:bodyPr wrap="square" rtlCol="0">
            <a:spAutoFit/>
          </a:bodyPr>
          <a:lstStyle/>
          <a:p>
            <a:r>
              <a:rPr kumimoji="1" lang="ja-JP" altLang="en-US" sz="2400" dirty="0"/>
              <a:t>流入量が落ちる</a:t>
            </a:r>
          </a:p>
        </p:txBody>
      </p:sp>
      <p:pic>
        <p:nvPicPr>
          <p:cNvPr id="7" name="図 6"/>
          <p:cNvPicPr>
            <a:picLocks noChangeAspect="1"/>
          </p:cNvPicPr>
          <p:nvPr/>
        </p:nvPicPr>
        <p:blipFill rotWithShape="1">
          <a:blip r:embed="rId4">
            <a:extLst>
              <a:ext uri="{28A0092B-C50C-407E-A947-70E740481C1C}">
                <a14:useLocalDpi xmlns:a14="http://schemas.microsoft.com/office/drawing/2010/main" val="0"/>
              </a:ext>
            </a:extLst>
          </a:blip>
          <a:srcRect b="34055"/>
          <a:stretch/>
        </p:blipFill>
        <p:spPr>
          <a:xfrm>
            <a:off x="5020397" y="1040481"/>
            <a:ext cx="4057392" cy="2682339"/>
          </a:xfrm>
          <a:prstGeom prst="rect">
            <a:avLst/>
          </a:prstGeom>
        </p:spPr>
      </p:pic>
      <p:sp>
        <p:nvSpPr>
          <p:cNvPr id="2" name="タイトル 1">
            <a:extLst>
              <a:ext uri="{FF2B5EF4-FFF2-40B4-BE49-F238E27FC236}">
                <a16:creationId xmlns="" xmlns:a16="http://schemas.microsoft.com/office/drawing/2014/main" id="{D9390133-20B6-4DB4-A745-1F47E1A2772D}"/>
              </a:ext>
            </a:extLst>
          </p:cNvPr>
          <p:cNvSpPr>
            <a:spLocks noGrp="1"/>
          </p:cNvSpPr>
          <p:nvPr>
            <p:ph type="title"/>
          </p:nvPr>
        </p:nvSpPr>
        <p:spPr>
          <a:xfrm>
            <a:off x="-1" y="0"/>
            <a:ext cx="9058275" cy="796603"/>
          </a:xfrm>
        </p:spPr>
        <p:txBody>
          <a:bodyPr>
            <a:normAutofit/>
          </a:bodyPr>
          <a:lstStyle/>
          <a:p>
            <a:r>
              <a:rPr lang="en-US" altLang="ja-JP" dirty="0"/>
              <a:t> </a:t>
            </a:r>
            <a:r>
              <a:rPr lang="ja-JP" altLang="en-US" dirty="0"/>
              <a:t>結果・考察</a:t>
            </a:r>
            <a:endParaRPr kumimoji="1" lang="ja-JP" altLang="en-US" sz="2400" dirty="0"/>
          </a:p>
        </p:txBody>
      </p:sp>
      <p:pic>
        <p:nvPicPr>
          <p:cNvPr id="6" name="図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94601" y="1001435"/>
            <a:ext cx="481037" cy="2405190"/>
          </a:xfrm>
          <a:prstGeom prst="rect">
            <a:avLst/>
          </a:prstGeom>
        </p:spPr>
      </p:pic>
      <p:pic>
        <p:nvPicPr>
          <p:cNvPr id="8" name="図 7"/>
          <p:cNvPicPr>
            <a:picLocks noChangeAspect="1"/>
          </p:cNvPicPr>
          <p:nvPr/>
        </p:nvPicPr>
        <p:blipFill rotWithShape="1">
          <a:blip r:embed="rId6">
            <a:extLst>
              <a:ext uri="{28A0092B-C50C-407E-A947-70E740481C1C}">
                <a14:useLocalDpi xmlns:a14="http://schemas.microsoft.com/office/drawing/2010/main" val="0"/>
              </a:ext>
            </a:extLst>
          </a:blip>
          <a:srcRect l="15966" t="8455" r="17827" b="1945"/>
          <a:stretch/>
        </p:blipFill>
        <p:spPr>
          <a:xfrm>
            <a:off x="4518019" y="3392858"/>
            <a:ext cx="557619" cy="1886613"/>
          </a:xfrm>
          <a:prstGeom prst="rect">
            <a:avLst/>
          </a:prstGeom>
        </p:spPr>
      </p:pic>
      <p:pic>
        <p:nvPicPr>
          <p:cNvPr id="15" name="図 1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362703" y="1096806"/>
            <a:ext cx="792000" cy="792000"/>
          </a:xfrm>
          <a:prstGeom prst="rect">
            <a:avLst/>
          </a:prstGeom>
        </p:spPr>
      </p:pic>
      <p:pic>
        <p:nvPicPr>
          <p:cNvPr id="17" name="図 1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474953" y="1080521"/>
            <a:ext cx="792000" cy="792000"/>
          </a:xfrm>
          <a:prstGeom prst="rect">
            <a:avLst/>
          </a:prstGeom>
        </p:spPr>
      </p:pic>
      <p:pic>
        <p:nvPicPr>
          <p:cNvPr id="18" name="図 17"/>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576692" y="1080521"/>
            <a:ext cx="792000" cy="792000"/>
          </a:xfrm>
          <a:prstGeom prst="rect">
            <a:avLst/>
          </a:prstGeom>
        </p:spPr>
      </p:pic>
      <p:pic>
        <p:nvPicPr>
          <p:cNvPr id="19" name="図 1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78431" y="1089925"/>
            <a:ext cx="792000" cy="792000"/>
          </a:xfrm>
          <a:prstGeom prst="rect">
            <a:avLst/>
          </a:prstGeom>
        </p:spPr>
      </p:pic>
      <p:pic>
        <p:nvPicPr>
          <p:cNvPr id="20" name="図 19"/>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362703" y="2437866"/>
            <a:ext cx="792000" cy="792000"/>
          </a:xfrm>
          <a:prstGeom prst="rect">
            <a:avLst/>
          </a:prstGeom>
        </p:spPr>
      </p:pic>
      <p:pic>
        <p:nvPicPr>
          <p:cNvPr id="21" name="図 20"/>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474953" y="2437866"/>
            <a:ext cx="792000" cy="792000"/>
          </a:xfrm>
          <a:prstGeom prst="rect">
            <a:avLst/>
          </a:prstGeom>
        </p:spPr>
      </p:pic>
      <p:pic>
        <p:nvPicPr>
          <p:cNvPr id="24" name="図 23"/>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577350" y="2443965"/>
            <a:ext cx="792000" cy="792000"/>
          </a:xfrm>
          <a:prstGeom prst="rect">
            <a:avLst/>
          </a:prstGeom>
        </p:spPr>
      </p:pic>
      <p:pic>
        <p:nvPicPr>
          <p:cNvPr id="26" name="図 25"/>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696610" y="2443965"/>
            <a:ext cx="792000" cy="792000"/>
          </a:xfrm>
          <a:prstGeom prst="rect">
            <a:avLst/>
          </a:prstGeom>
        </p:spPr>
      </p:pic>
      <p:pic>
        <p:nvPicPr>
          <p:cNvPr id="28" name="図 27"/>
          <p:cNvPicPr>
            <a:picLocks noChangeAspect="1"/>
          </p:cNvPicPr>
          <p:nvPr/>
        </p:nvPicPr>
        <p:blipFill rotWithShape="1">
          <a:blip r:embed="rId15" cstate="print">
            <a:extLst>
              <a:ext uri="{28A0092B-C50C-407E-A947-70E740481C1C}">
                <a14:useLocalDpi xmlns:a14="http://schemas.microsoft.com/office/drawing/2010/main" val="0"/>
              </a:ext>
            </a:extLst>
          </a:blip>
          <a:srcRect l="3958" t="396" r="33671" b="-396"/>
          <a:stretch/>
        </p:blipFill>
        <p:spPr>
          <a:xfrm>
            <a:off x="93402" y="1040481"/>
            <a:ext cx="478768" cy="1919029"/>
          </a:xfrm>
          <a:prstGeom prst="rect">
            <a:avLst/>
          </a:prstGeom>
        </p:spPr>
      </p:pic>
      <p:sp>
        <p:nvSpPr>
          <p:cNvPr id="29" name="テキスト ボックス 28"/>
          <p:cNvSpPr txBox="1"/>
          <p:nvPr/>
        </p:nvSpPr>
        <p:spPr>
          <a:xfrm>
            <a:off x="730239" y="1918681"/>
            <a:ext cx="3458093" cy="369332"/>
          </a:xfrm>
          <a:prstGeom prst="rect">
            <a:avLst/>
          </a:prstGeom>
          <a:noFill/>
        </p:spPr>
        <p:txBody>
          <a:bodyPr wrap="square" rtlCol="0">
            <a:spAutoFit/>
          </a:bodyPr>
          <a:lstStyle/>
          <a:p>
            <a:pPr algn="ctr"/>
            <a:r>
              <a:rPr kumimoji="1" lang="ja-JP" altLang="en-US" dirty="0">
                <a:latin typeface="Times New Roman" panose="02020603050405020304" pitchFamily="18" charset="0"/>
                <a:cs typeface="Times New Roman" panose="02020603050405020304" pitchFamily="18" charset="0"/>
              </a:rPr>
              <a:t>流体抗力 </a:t>
            </a:r>
            <a:r>
              <a:rPr kumimoji="1" lang="en-US" altLang="ja-JP" dirty="0">
                <a:latin typeface="Times New Roman" panose="02020603050405020304" pitchFamily="18" charset="0"/>
                <a:cs typeface="Times New Roman" panose="02020603050405020304" pitchFamily="18" charset="0"/>
              </a:rPr>
              <a:t>(0.02s)</a:t>
            </a:r>
            <a:endParaRPr kumimoji="1" lang="ja-JP" altLang="en-US" dirty="0">
              <a:latin typeface="Times New Roman" panose="02020603050405020304" pitchFamily="18" charset="0"/>
              <a:cs typeface="Times New Roman" panose="02020603050405020304" pitchFamily="18" charset="0"/>
            </a:endParaRPr>
          </a:p>
        </p:txBody>
      </p:sp>
      <p:sp>
        <p:nvSpPr>
          <p:cNvPr id="30" name="テキスト ボックス 29"/>
          <p:cNvSpPr txBox="1"/>
          <p:nvPr/>
        </p:nvSpPr>
        <p:spPr>
          <a:xfrm>
            <a:off x="696610" y="3758720"/>
            <a:ext cx="842514" cy="276999"/>
          </a:xfrm>
          <a:prstGeom prst="rect">
            <a:avLst/>
          </a:prstGeom>
          <a:noFill/>
        </p:spPr>
        <p:txBody>
          <a:bodyPr wrap="square" rtlCol="0">
            <a:spAutoFit/>
          </a:bodyPr>
          <a:lstStyle/>
          <a:p>
            <a:pPr algn="ctr"/>
            <a:r>
              <a:rPr kumimoji="1" lang="en-US" altLang="ja-JP" sz="1200" dirty="0">
                <a:latin typeface="Times New Roman" panose="02020603050405020304" pitchFamily="18" charset="0"/>
                <a:cs typeface="Times New Roman" panose="02020603050405020304" pitchFamily="18" charset="0"/>
              </a:rPr>
              <a:t>100 mm/s</a:t>
            </a:r>
            <a:endParaRPr kumimoji="1" lang="ja-JP" altLang="en-US" sz="1200" dirty="0">
              <a:latin typeface="Times New Roman" panose="02020603050405020304" pitchFamily="18" charset="0"/>
              <a:cs typeface="Times New Roman" panose="02020603050405020304" pitchFamily="18" charset="0"/>
            </a:endParaRPr>
          </a:p>
        </p:txBody>
      </p:sp>
      <p:sp>
        <p:nvSpPr>
          <p:cNvPr id="31" name="テキスト ボックス 30"/>
          <p:cNvSpPr txBox="1"/>
          <p:nvPr/>
        </p:nvSpPr>
        <p:spPr>
          <a:xfrm>
            <a:off x="1551513" y="3758719"/>
            <a:ext cx="842357" cy="276999"/>
          </a:xfrm>
          <a:prstGeom prst="rect">
            <a:avLst/>
          </a:prstGeom>
          <a:noFill/>
        </p:spPr>
        <p:txBody>
          <a:bodyPr wrap="square" rtlCol="0">
            <a:spAutoFit/>
          </a:bodyPr>
          <a:lstStyle/>
          <a:p>
            <a:pPr algn="ctr"/>
            <a:r>
              <a:rPr lang="en-US" altLang="ja-JP" sz="1200" dirty="0">
                <a:latin typeface="Times New Roman" panose="02020603050405020304" pitchFamily="18" charset="0"/>
                <a:cs typeface="Times New Roman" panose="02020603050405020304" pitchFamily="18" charset="0"/>
              </a:rPr>
              <a:t>3</a:t>
            </a:r>
            <a:r>
              <a:rPr kumimoji="1" lang="en-US" altLang="ja-JP" sz="1200" dirty="0">
                <a:latin typeface="Times New Roman" panose="02020603050405020304" pitchFamily="18" charset="0"/>
                <a:cs typeface="Times New Roman" panose="02020603050405020304" pitchFamily="18" charset="0"/>
              </a:rPr>
              <a:t>00 mm/s</a:t>
            </a:r>
            <a:endParaRPr kumimoji="1" lang="ja-JP" altLang="en-US" sz="1200" dirty="0">
              <a:latin typeface="Times New Roman" panose="02020603050405020304" pitchFamily="18" charset="0"/>
              <a:cs typeface="Times New Roman" panose="02020603050405020304" pitchFamily="18" charset="0"/>
            </a:endParaRPr>
          </a:p>
        </p:txBody>
      </p:sp>
      <p:sp>
        <p:nvSpPr>
          <p:cNvPr id="32" name="テキスト ボックス 31"/>
          <p:cNvSpPr txBox="1"/>
          <p:nvPr/>
        </p:nvSpPr>
        <p:spPr>
          <a:xfrm>
            <a:off x="2441917" y="3758719"/>
            <a:ext cx="846453" cy="276999"/>
          </a:xfrm>
          <a:prstGeom prst="rect">
            <a:avLst/>
          </a:prstGeom>
          <a:noFill/>
        </p:spPr>
        <p:txBody>
          <a:bodyPr wrap="square" rtlCol="0">
            <a:spAutoFit/>
          </a:bodyPr>
          <a:lstStyle/>
          <a:p>
            <a:pPr algn="ctr"/>
            <a:r>
              <a:rPr lang="en-US" altLang="ja-JP" sz="1200" dirty="0">
                <a:latin typeface="Times New Roman" panose="02020603050405020304" pitchFamily="18" charset="0"/>
                <a:cs typeface="Times New Roman" panose="02020603050405020304" pitchFamily="18" charset="0"/>
              </a:rPr>
              <a:t>5</a:t>
            </a:r>
            <a:r>
              <a:rPr kumimoji="1" lang="en-US" altLang="ja-JP" sz="1200" dirty="0">
                <a:latin typeface="Times New Roman" panose="02020603050405020304" pitchFamily="18" charset="0"/>
                <a:cs typeface="Times New Roman" panose="02020603050405020304" pitchFamily="18" charset="0"/>
              </a:rPr>
              <a:t>00 mm/s</a:t>
            </a:r>
            <a:endParaRPr kumimoji="1" lang="ja-JP" altLang="en-US" sz="1200" dirty="0">
              <a:latin typeface="Times New Roman" panose="02020603050405020304" pitchFamily="18" charset="0"/>
              <a:cs typeface="Times New Roman" panose="02020603050405020304" pitchFamily="18" charset="0"/>
            </a:endParaRPr>
          </a:p>
        </p:txBody>
      </p:sp>
      <p:sp>
        <p:nvSpPr>
          <p:cNvPr id="33" name="テキスト ボックス 32"/>
          <p:cNvSpPr txBox="1"/>
          <p:nvPr/>
        </p:nvSpPr>
        <p:spPr>
          <a:xfrm>
            <a:off x="3302596" y="3758719"/>
            <a:ext cx="846453" cy="276999"/>
          </a:xfrm>
          <a:prstGeom prst="rect">
            <a:avLst/>
          </a:prstGeom>
          <a:noFill/>
        </p:spPr>
        <p:txBody>
          <a:bodyPr wrap="square" rtlCol="0">
            <a:spAutoFit/>
          </a:bodyPr>
          <a:lstStyle/>
          <a:p>
            <a:pPr algn="ctr"/>
            <a:r>
              <a:rPr lang="en-US" altLang="ja-JP" sz="1200" dirty="0">
                <a:latin typeface="Times New Roman" panose="02020603050405020304" pitchFamily="18" charset="0"/>
                <a:cs typeface="Times New Roman" panose="02020603050405020304" pitchFamily="18" charset="0"/>
              </a:rPr>
              <a:t>7</a:t>
            </a:r>
            <a:r>
              <a:rPr kumimoji="1" lang="en-US" altLang="ja-JP" sz="1200" dirty="0">
                <a:latin typeface="Times New Roman" panose="02020603050405020304" pitchFamily="18" charset="0"/>
                <a:cs typeface="Times New Roman" panose="02020603050405020304" pitchFamily="18" charset="0"/>
              </a:rPr>
              <a:t>00 mm/s</a:t>
            </a:r>
            <a:endParaRPr kumimoji="1" lang="ja-JP" altLang="en-US" sz="1200" dirty="0">
              <a:latin typeface="Times New Roman" panose="02020603050405020304" pitchFamily="18" charset="0"/>
              <a:cs typeface="Times New Roman" panose="02020603050405020304" pitchFamily="18" charset="0"/>
            </a:endParaRPr>
          </a:p>
        </p:txBody>
      </p:sp>
      <p:sp>
        <p:nvSpPr>
          <p:cNvPr id="34" name="テキスト ボックス 33"/>
          <p:cNvSpPr txBox="1"/>
          <p:nvPr/>
        </p:nvSpPr>
        <p:spPr>
          <a:xfrm>
            <a:off x="672777" y="3324857"/>
            <a:ext cx="3476272" cy="369332"/>
          </a:xfrm>
          <a:prstGeom prst="rect">
            <a:avLst/>
          </a:prstGeom>
          <a:noFill/>
        </p:spPr>
        <p:txBody>
          <a:bodyPr wrap="square" rtlCol="0">
            <a:spAutoFit/>
          </a:bodyPr>
          <a:lstStyle/>
          <a:p>
            <a:pPr algn="ctr"/>
            <a:r>
              <a:rPr kumimoji="1" lang="ja-JP" altLang="en-US" dirty="0">
                <a:latin typeface="Times New Roman" panose="02020603050405020304" pitchFamily="18" charset="0"/>
                <a:cs typeface="Times New Roman" panose="02020603050405020304" pitchFamily="18" charset="0"/>
              </a:rPr>
              <a:t>圧力勾配による力 </a:t>
            </a:r>
            <a:r>
              <a:rPr kumimoji="1" lang="en-US" altLang="ja-JP" dirty="0">
                <a:latin typeface="Times New Roman" panose="02020603050405020304" pitchFamily="18" charset="0"/>
                <a:cs typeface="Times New Roman" panose="02020603050405020304" pitchFamily="18" charset="0"/>
              </a:rPr>
              <a:t>(0.02s)</a:t>
            </a:r>
            <a:endParaRPr kumimoji="1" lang="ja-JP" altLang="en-US" dirty="0">
              <a:latin typeface="Times New Roman" panose="02020603050405020304" pitchFamily="18" charset="0"/>
              <a:cs typeface="Times New Roman" panose="02020603050405020304" pitchFamily="18" charset="0"/>
            </a:endParaRPr>
          </a:p>
        </p:txBody>
      </p:sp>
      <p:sp>
        <p:nvSpPr>
          <p:cNvPr id="36" name="テキスト ボックス 35"/>
          <p:cNvSpPr txBox="1"/>
          <p:nvPr/>
        </p:nvSpPr>
        <p:spPr>
          <a:xfrm>
            <a:off x="1194628" y="4746432"/>
            <a:ext cx="2317690" cy="461665"/>
          </a:xfrm>
          <a:prstGeom prst="rect">
            <a:avLst/>
          </a:prstGeom>
          <a:noFill/>
        </p:spPr>
        <p:txBody>
          <a:bodyPr wrap="square" rtlCol="0">
            <a:spAutoFit/>
          </a:bodyPr>
          <a:lstStyle/>
          <a:p>
            <a:r>
              <a:rPr kumimoji="1" lang="ja-JP" altLang="en-US" sz="2400" dirty="0"/>
              <a:t>流入量があがる</a:t>
            </a:r>
          </a:p>
        </p:txBody>
      </p:sp>
      <p:sp>
        <p:nvSpPr>
          <p:cNvPr id="4" name="正方形/長方形 3"/>
          <p:cNvSpPr/>
          <p:nvPr/>
        </p:nvSpPr>
        <p:spPr>
          <a:xfrm>
            <a:off x="-3" y="796603"/>
            <a:ext cx="9144001" cy="5486209"/>
          </a:xfrm>
          <a:prstGeom prst="rect">
            <a:avLst/>
          </a:prstGeom>
          <a:solidFill>
            <a:srgbClr val="7F7F7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7" name="図 36"/>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2041504" y="1304002"/>
            <a:ext cx="4736710" cy="3552532"/>
          </a:xfrm>
          <a:prstGeom prst="rect">
            <a:avLst/>
          </a:prstGeom>
        </p:spPr>
      </p:pic>
      <p:sp>
        <p:nvSpPr>
          <p:cNvPr id="38" name="テキスト ボックス 37"/>
          <p:cNvSpPr txBox="1"/>
          <p:nvPr/>
        </p:nvSpPr>
        <p:spPr>
          <a:xfrm>
            <a:off x="2041504" y="4853185"/>
            <a:ext cx="4736711" cy="369332"/>
          </a:xfrm>
          <a:prstGeom prst="rect">
            <a:avLst/>
          </a:prstGeom>
          <a:solidFill>
            <a:schemeClr val="bg1"/>
          </a:solidFill>
        </p:spPr>
        <p:txBody>
          <a:bodyPr wrap="square" rtlCol="0">
            <a:spAutoFit/>
          </a:bodyPr>
          <a:lstStyle/>
          <a:p>
            <a:pPr algn="ctr"/>
            <a:r>
              <a:rPr lang="ja-JP" altLang="en-US" dirty="0"/>
              <a:t>下杵の降下速度と充填完了時間の関係</a:t>
            </a:r>
            <a:endParaRPr kumimoji="1" lang="ja-JP" altLang="en-US" dirty="0"/>
          </a:p>
        </p:txBody>
      </p:sp>
      <p:sp>
        <p:nvSpPr>
          <p:cNvPr id="9" name="正方形/長方形 8"/>
          <p:cNvSpPr/>
          <p:nvPr/>
        </p:nvSpPr>
        <p:spPr>
          <a:xfrm>
            <a:off x="-3" y="5418574"/>
            <a:ext cx="9144002" cy="8193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下矢印 22">
            <a:extLst>
              <a:ext uri="{FF2B5EF4-FFF2-40B4-BE49-F238E27FC236}">
                <a16:creationId xmlns="" xmlns:a16="http://schemas.microsoft.com/office/drawing/2014/main" id="{F75BD82B-1F2C-8D48-ABC6-4DCF09391D73}"/>
              </a:ext>
            </a:extLst>
          </p:cNvPr>
          <p:cNvSpPr/>
          <p:nvPr/>
        </p:nvSpPr>
        <p:spPr>
          <a:xfrm rot="16200000">
            <a:off x="353748" y="5599960"/>
            <a:ext cx="480140" cy="499377"/>
          </a:xfrm>
          <a:prstGeom prst="downArrow">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コンテンツ プレースホルダー 16">
            <a:extLst>
              <a:ext uri="{FF2B5EF4-FFF2-40B4-BE49-F238E27FC236}">
                <a16:creationId xmlns="" xmlns:a16="http://schemas.microsoft.com/office/drawing/2014/main" id="{81960220-1E46-7A4A-ABC6-4334DCC05187}"/>
              </a:ext>
            </a:extLst>
          </p:cNvPr>
          <p:cNvSpPr txBox="1">
            <a:spLocks/>
          </p:cNvSpPr>
          <p:nvPr/>
        </p:nvSpPr>
        <p:spPr>
          <a:xfrm>
            <a:off x="868764" y="5708371"/>
            <a:ext cx="7653865" cy="47142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kumimoji="1" sz="1500" u="none"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400" dirty="0">
                <a:solidFill>
                  <a:srgbClr val="FF0000"/>
                </a:solidFill>
                <a:latin typeface="Meiryo" panose="020B0604030504040204" pitchFamily="34" charset="-128"/>
                <a:ea typeface="Meiryo" panose="020B0604030504040204" pitchFamily="34" charset="-128"/>
              </a:rPr>
              <a:t>下杵の降下速度に対して充填完了時間は極小値をとる</a:t>
            </a:r>
            <a:endParaRPr lang="en-US" altLang="ja-JP" sz="2400" dirty="0">
              <a:solidFill>
                <a:srgbClr val="FF0000"/>
              </a:solidFill>
              <a:latin typeface="Meiryo" panose="020B0604030504040204" pitchFamily="34" charset="-128"/>
              <a:ea typeface="Meiryo" panose="020B0604030504040204" pitchFamily="34" charset="-128"/>
            </a:endParaRPr>
          </a:p>
        </p:txBody>
      </p:sp>
      <p:sp>
        <p:nvSpPr>
          <p:cNvPr id="16" name="フレーム 15">
            <a:extLst>
              <a:ext uri="{FF2B5EF4-FFF2-40B4-BE49-F238E27FC236}">
                <a16:creationId xmlns="" xmlns:a16="http://schemas.microsoft.com/office/drawing/2014/main" id="{6671A14C-2EB4-ED4F-B073-02F55E9E104C}"/>
              </a:ext>
            </a:extLst>
          </p:cNvPr>
          <p:cNvSpPr/>
          <p:nvPr/>
        </p:nvSpPr>
        <p:spPr>
          <a:xfrm>
            <a:off x="7695393" y="5425535"/>
            <a:ext cx="1113778" cy="262647"/>
          </a:xfrm>
          <a:prstGeom prst="fram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b="1" dirty="0">
                <a:solidFill>
                  <a:srgbClr val="FF0000"/>
                </a:solidFill>
                <a:latin typeface="Arial" panose="020B0604020202020204" pitchFamily="34" charset="0"/>
                <a:cs typeface="Arial" panose="020B0604020202020204" pitchFamily="34" charset="0"/>
              </a:rPr>
              <a:t>originality</a:t>
            </a:r>
            <a:endParaRPr kumimoji="1" lang="ja-JP" altLang="en-US" sz="1200" b="1"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700483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37"/>
                                        </p:tgtEl>
                                        <p:attrNameLst>
                                          <p:attrName>style.visibility</p:attrName>
                                        </p:attrNameLst>
                                      </p:cBhvr>
                                      <p:to>
                                        <p:strVal val="visible"/>
                                      </p:to>
                                    </p:set>
                                    <p:animEffect transition="in" filter="fade">
                                      <p:cBhvr>
                                        <p:cTn id="10" dur="500"/>
                                        <p:tgtEl>
                                          <p:spTgt spid="3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fade">
                                      <p:cBhvr>
                                        <p:cTn id="13" dur="500"/>
                                        <p:tgtEl>
                                          <p:spTgt spid="38"/>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8" fill="hold" grpId="0" nodeType="clickEffect">
                                  <p:stCondLst>
                                    <p:cond delay="0"/>
                                  </p:stCondLst>
                                  <p:childTnLst>
                                    <p:set>
                                      <p:cBhvr>
                                        <p:cTn id="17" dur="1" fill="hold">
                                          <p:stCondLst>
                                            <p:cond delay="0"/>
                                          </p:stCondLst>
                                        </p:cTn>
                                        <p:tgtEl>
                                          <p:spTgt spid="23"/>
                                        </p:tgtEl>
                                        <p:attrNameLst>
                                          <p:attrName>style.visibility</p:attrName>
                                        </p:attrNameLst>
                                      </p:cBhvr>
                                      <p:to>
                                        <p:strVal val="visible"/>
                                      </p:to>
                                    </p:set>
                                    <p:anim calcmode="lin" valueType="num">
                                      <p:cBhvr additive="base">
                                        <p:cTn id="18" dur="500" fill="hold"/>
                                        <p:tgtEl>
                                          <p:spTgt spid="23"/>
                                        </p:tgtEl>
                                        <p:attrNameLst>
                                          <p:attrName>ppt_x</p:attrName>
                                        </p:attrNameLst>
                                      </p:cBhvr>
                                      <p:tavLst>
                                        <p:tav tm="0">
                                          <p:val>
                                            <p:strVal val="0-#ppt_w/2"/>
                                          </p:val>
                                        </p:tav>
                                        <p:tav tm="100000">
                                          <p:val>
                                            <p:strVal val="#ppt_x"/>
                                          </p:val>
                                        </p:tav>
                                      </p:tavLst>
                                    </p:anim>
                                    <p:anim calcmode="lin" valueType="num">
                                      <p:cBhvr additive="base">
                                        <p:cTn id="19" dur="500" fill="hold"/>
                                        <p:tgtEl>
                                          <p:spTgt spid="23"/>
                                        </p:tgtEl>
                                        <p:attrNameLst>
                                          <p:attrName>ppt_y</p:attrName>
                                        </p:attrNameLst>
                                      </p:cBhvr>
                                      <p:tavLst>
                                        <p:tav tm="0">
                                          <p:val>
                                            <p:strVal val="#ppt_y"/>
                                          </p:val>
                                        </p:tav>
                                        <p:tav tm="100000">
                                          <p:val>
                                            <p:strVal val="#ppt_y"/>
                                          </p:val>
                                        </p:tav>
                                      </p:tavLst>
                                    </p:anim>
                                  </p:childTnLst>
                                </p:cTn>
                              </p:par>
                              <p:par>
                                <p:cTn id="20" presetID="2" presetClass="entr" presetSubtype="8" fill="hold" grpId="0" nodeType="withEffect">
                                  <p:stCondLst>
                                    <p:cond delay="0"/>
                                  </p:stCondLst>
                                  <p:childTnLst>
                                    <p:set>
                                      <p:cBhvr>
                                        <p:cTn id="21" dur="1" fill="hold">
                                          <p:stCondLst>
                                            <p:cond delay="0"/>
                                          </p:stCondLst>
                                        </p:cTn>
                                        <p:tgtEl>
                                          <p:spTgt spid="25"/>
                                        </p:tgtEl>
                                        <p:attrNameLst>
                                          <p:attrName>style.visibility</p:attrName>
                                        </p:attrNameLst>
                                      </p:cBhvr>
                                      <p:to>
                                        <p:strVal val="visible"/>
                                      </p:to>
                                    </p:set>
                                    <p:anim calcmode="lin" valueType="num">
                                      <p:cBhvr additive="base">
                                        <p:cTn id="22" dur="500" fill="hold"/>
                                        <p:tgtEl>
                                          <p:spTgt spid="25"/>
                                        </p:tgtEl>
                                        <p:attrNameLst>
                                          <p:attrName>ppt_x</p:attrName>
                                        </p:attrNameLst>
                                      </p:cBhvr>
                                      <p:tavLst>
                                        <p:tav tm="0">
                                          <p:val>
                                            <p:strVal val="0-#ppt_w/2"/>
                                          </p:val>
                                        </p:tav>
                                        <p:tav tm="100000">
                                          <p:val>
                                            <p:strVal val="#ppt_x"/>
                                          </p:val>
                                        </p:tav>
                                      </p:tavLst>
                                    </p:anim>
                                    <p:anim calcmode="lin" valueType="num">
                                      <p:cBhvr additive="base">
                                        <p:cTn id="23" dur="500" fill="hold"/>
                                        <p:tgtEl>
                                          <p:spTgt spid="25"/>
                                        </p:tgtEl>
                                        <p:attrNameLst>
                                          <p:attrName>ppt_y</p:attrName>
                                        </p:attrNameLst>
                                      </p:cBhvr>
                                      <p:tavLst>
                                        <p:tav tm="0">
                                          <p:val>
                                            <p:strVal val="#ppt_y"/>
                                          </p:val>
                                        </p:tav>
                                        <p:tav tm="100000">
                                          <p:val>
                                            <p:strVal val="#ppt_y"/>
                                          </p:val>
                                        </p:tav>
                                      </p:tavLst>
                                    </p:anim>
                                  </p:childTnLst>
                                </p:cTn>
                              </p:par>
                              <p:par>
                                <p:cTn id="24" presetID="2" presetClass="entr" presetSubtype="8" fill="hold" grpId="0" nodeType="withEffect">
                                  <p:stCondLst>
                                    <p:cond delay="0"/>
                                  </p:stCondLst>
                                  <p:childTnLst>
                                    <p:set>
                                      <p:cBhvr>
                                        <p:cTn id="25" dur="1" fill="hold">
                                          <p:stCondLst>
                                            <p:cond delay="0"/>
                                          </p:stCondLst>
                                        </p:cTn>
                                        <p:tgtEl>
                                          <p:spTgt spid="16"/>
                                        </p:tgtEl>
                                        <p:attrNameLst>
                                          <p:attrName>style.visibility</p:attrName>
                                        </p:attrNameLst>
                                      </p:cBhvr>
                                      <p:to>
                                        <p:strVal val="visible"/>
                                      </p:to>
                                    </p:set>
                                    <p:anim calcmode="lin" valueType="num">
                                      <p:cBhvr additive="base">
                                        <p:cTn id="26" dur="500" fill="hold"/>
                                        <p:tgtEl>
                                          <p:spTgt spid="16"/>
                                        </p:tgtEl>
                                        <p:attrNameLst>
                                          <p:attrName>ppt_x</p:attrName>
                                        </p:attrNameLst>
                                      </p:cBhvr>
                                      <p:tavLst>
                                        <p:tav tm="0">
                                          <p:val>
                                            <p:strVal val="0-#ppt_w/2"/>
                                          </p:val>
                                        </p:tav>
                                        <p:tav tm="100000">
                                          <p:val>
                                            <p:strVal val="#ppt_x"/>
                                          </p:val>
                                        </p:tav>
                                      </p:tavLst>
                                    </p:anim>
                                    <p:anim calcmode="lin" valueType="num">
                                      <p:cBhvr additive="base">
                                        <p:cTn id="27" dur="500" fill="hold"/>
                                        <p:tgtEl>
                                          <p:spTgt spid="16"/>
                                        </p:tgtEl>
                                        <p:attrNameLst>
                                          <p:attrName>ppt_y</p:attrName>
                                        </p:attrNameLst>
                                      </p:cBhvr>
                                      <p:tavLst>
                                        <p:tav tm="0">
                                          <p:val>
                                            <p:strVal val="#ppt_y"/>
                                          </p:val>
                                        </p:tav>
                                        <p:tav tm="100000">
                                          <p:val>
                                            <p:strVal val="#ppt_y"/>
                                          </p:val>
                                        </p:tav>
                                      </p:tavLst>
                                    </p:anim>
                                  </p:childTnLst>
                                </p:cTn>
                              </p:par>
                              <p:par>
                                <p:cTn id="28" presetID="10" presetClass="entr" presetSubtype="0" fill="hold" grpId="0" nodeType="with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fade">
                                      <p:cBhvr>
                                        <p:cTn id="3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8" grpId="0" animBg="1"/>
      <p:bldP spid="9" grpId="0" animBg="1"/>
      <p:bldP spid="23" grpId="0" animBg="1"/>
      <p:bldP spid="25" grpId="0"/>
      <p:bldP spid="16" grpId="0" animBg="1"/>
    </p:bld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 </a:t>
            </a:r>
            <a:r>
              <a:rPr kumimoji="1" lang="ja-JP" altLang="en-US" dirty="0"/>
              <a:t>解析</a:t>
            </a:r>
            <a:r>
              <a:rPr kumimoji="1" lang="ja-JP" altLang="en-US" dirty="0" smtClean="0"/>
              <a:t>手法 </a:t>
            </a:r>
            <a:r>
              <a:rPr kumimoji="1" lang="en-US" altLang="ja-JP" dirty="0" smtClean="0"/>
              <a:t>– </a:t>
            </a:r>
            <a:r>
              <a:rPr kumimoji="1" lang="ja-JP" altLang="en-US" dirty="0" smtClean="0"/>
              <a:t>解析モデル</a:t>
            </a:r>
            <a:endParaRPr kumimoji="1" lang="ja-JP" altLang="en-US" dirty="0"/>
          </a:p>
        </p:txBody>
      </p:sp>
      <p:sp>
        <p:nvSpPr>
          <p:cNvPr id="6" name="テキスト ボックス 5">
            <a:extLst>
              <a:ext uri="{FF2B5EF4-FFF2-40B4-BE49-F238E27FC236}">
                <a16:creationId xmlns="" xmlns:a16="http://schemas.microsoft.com/office/drawing/2014/main" id="{815C6898-2017-4BB8-8EB9-16B78A01BCF2}"/>
              </a:ext>
            </a:extLst>
          </p:cNvPr>
          <p:cNvSpPr txBox="1"/>
          <p:nvPr/>
        </p:nvSpPr>
        <p:spPr>
          <a:xfrm>
            <a:off x="311524" y="1788324"/>
            <a:ext cx="3679322" cy="400110"/>
          </a:xfrm>
          <a:prstGeom prst="rect">
            <a:avLst/>
          </a:prstGeom>
          <a:noFill/>
        </p:spPr>
        <p:txBody>
          <a:bodyPr wrap="square" rtlCol="0">
            <a:spAutoFit/>
          </a:bodyPr>
          <a:lstStyle/>
          <a:p>
            <a:pPr algn="ctr"/>
            <a:r>
              <a:rPr lang="ja-JP" altLang="en-US" sz="20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 固相 </a:t>
            </a:r>
            <a:r>
              <a:rPr lang="en-US" altLang="ja-JP" sz="20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 DEM</a:t>
            </a:r>
            <a:r>
              <a:rPr lang="en-US" altLang="ja-JP" sz="2000" baseline="300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[2]</a:t>
            </a:r>
            <a:r>
              <a:rPr lang="en-US" altLang="ja-JP" sz="20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離散要素法</a:t>
            </a:r>
            <a:r>
              <a:rPr lang="en-US" altLang="ja-JP" sz="20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a:t>
            </a:r>
          </a:p>
        </p:txBody>
      </p:sp>
      <mc:AlternateContent xmlns:mc="http://schemas.openxmlformats.org/markup-compatibility/2006" xmlns:a14="http://schemas.microsoft.com/office/drawing/2010/main">
        <mc:Choice Requires="a14">
          <p:sp>
            <p:nvSpPr>
              <p:cNvPr id="7" name="正方形/長方形 6">
                <a:extLst>
                  <a:ext uri="{FF2B5EF4-FFF2-40B4-BE49-F238E27FC236}">
                    <a16:creationId xmlns="" xmlns:a16="http://schemas.microsoft.com/office/drawing/2014/main" id="{F56231B6-9C16-4223-A7E9-60416FF4776A}"/>
                  </a:ext>
                </a:extLst>
              </p:cNvPr>
              <p:cNvSpPr/>
              <p:nvPr/>
            </p:nvSpPr>
            <p:spPr>
              <a:xfrm>
                <a:off x="924127" y="3705738"/>
                <a:ext cx="3898407" cy="483659"/>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r>
                        <a:rPr lang="en-US" altLang="ja-JP" sz="1050" i="1">
                          <a:latin typeface="Cambria Math" panose="02040503050406030204" pitchFamily="18" charset="0"/>
                          <a:ea typeface="Cambria Math" panose="02040503050406030204" pitchFamily="18" charset="0"/>
                        </a:rPr>
                        <m:t>𝑚</m:t>
                      </m:r>
                      <m:f>
                        <m:fPr>
                          <m:ctrlPr>
                            <a:rPr lang="ja-JP" altLang="en-US" sz="1050" i="1">
                              <a:latin typeface="Cambria Math" panose="02040503050406030204" pitchFamily="18" charset="0"/>
                            </a:rPr>
                          </m:ctrlPr>
                        </m:fPr>
                        <m:num>
                          <m:r>
                            <a:rPr lang="ja-JP" altLang="en-US" sz="1050" i="1">
                              <a:latin typeface="Cambria Math" panose="02040503050406030204" pitchFamily="18" charset="0"/>
                            </a:rPr>
                            <m:t>𝑑</m:t>
                          </m:r>
                          <m:r>
                            <a:rPr lang="en-US" altLang="ja-JP" sz="1050" b="1" i="1">
                              <a:latin typeface="Cambria Math" panose="02040503050406030204" pitchFamily="18" charset="0"/>
                              <a:ea typeface="Cambria Math" panose="02040503050406030204" pitchFamily="18" charset="0"/>
                            </a:rPr>
                            <m:t>𝒗</m:t>
                          </m:r>
                        </m:num>
                        <m:den>
                          <m:r>
                            <a:rPr lang="ja-JP" altLang="en-US" sz="1050" i="1">
                              <a:latin typeface="Cambria Math" panose="02040503050406030204" pitchFamily="18" charset="0"/>
                            </a:rPr>
                            <m:t>𝑑𝑡</m:t>
                          </m:r>
                        </m:den>
                      </m:f>
                      <m:r>
                        <a:rPr lang="ja-JP" altLang="en-US" sz="1050">
                          <a:latin typeface="Cambria Math" panose="02040503050406030204" pitchFamily="18" charset="0"/>
                        </a:rPr>
                        <m:t>=</m:t>
                      </m:r>
                      <m:nary>
                        <m:naryPr>
                          <m:chr m:val="∑"/>
                          <m:subHide m:val="on"/>
                          <m:supHide m:val="on"/>
                          <m:ctrlPr>
                            <a:rPr lang="ja-JP" altLang="en-US" sz="1050" i="1">
                              <a:latin typeface="Cambria Math" panose="02040503050406030204" pitchFamily="18" charset="0"/>
                            </a:rPr>
                          </m:ctrlPr>
                        </m:naryPr>
                        <m:sub/>
                        <m:sup/>
                        <m:e>
                          <m:sSub>
                            <m:sSubPr>
                              <m:ctrlPr>
                                <a:rPr lang="en-US" altLang="ja-JP" sz="1050" b="1" i="1">
                                  <a:latin typeface="Cambria Math" panose="02040503050406030204" pitchFamily="18" charset="0"/>
                                  <a:ea typeface="Cambria Math" panose="02040503050406030204" pitchFamily="18" charset="0"/>
                                </a:rPr>
                              </m:ctrlPr>
                            </m:sSubPr>
                            <m:e>
                              <m:r>
                                <a:rPr lang="en-US" altLang="ja-JP" sz="1050" b="1" i="1">
                                  <a:latin typeface="Cambria Math" panose="02040503050406030204" pitchFamily="18" charset="0"/>
                                  <a:ea typeface="Cambria Math" panose="02040503050406030204" pitchFamily="18" charset="0"/>
                                </a:rPr>
                                <m:t>𝑭</m:t>
                              </m:r>
                            </m:e>
                            <m:sub>
                              <m:r>
                                <a:rPr lang="en-US" altLang="ja-JP" sz="1050" b="1" i="1">
                                  <a:latin typeface="Cambria Math" panose="02040503050406030204" pitchFamily="18" charset="0"/>
                                  <a:ea typeface="Cambria Math" panose="02040503050406030204" pitchFamily="18" charset="0"/>
                                </a:rPr>
                                <m:t>𝑪</m:t>
                              </m:r>
                            </m:sub>
                          </m:sSub>
                        </m:e>
                      </m:nary>
                      <m:r>
                        <a:rPr lang="ja-JP" altLang="en-US" sz="1050">
                          <a:latin typeface="Cambria Math" panose="02040503050406030204" pitchFamily="18" charset="0"/>
                        </a:rPr>
                        <m:t>+</m:t>
                      </m:r>
                      <m:sSub>
                        <m:sSubPr>
                          <m:ctrlPr>
                            <a:rPr lang="ja-JP" altLang="en-US" sz="1050" i="1">
                              <a:latin typeface="Cambria Math" panose="02040503050406030204" pitchFamily="18" charset="0"/>
                            </a:rPr>
                          </m:ctrlPr>
                        </m:sSubPr>
                        <m:e>
                          <m:r>
                            <a:rPr lang="ja-JP" altLang="en-US" sz="1050" b="1" i="1">
                              <a:latin typeface="Cambria Math" panose="02040503050406030204" pitchFamily="18" charset="0"/>
                            </a:rPr>
                            <m:t>𝒇</m:t>
                          </m:r>
                        </m:e>
                        <m:sub>
                          <m:r>
                            <a:rPr lang="en-US" altLang="ja-JP" sz="1050" i="1">
                              <a:latin typeface="Cambria Math" panose="02040503050406030204" pitchFamily="18" charset="0"/>
                              <a:ea typeface="Cambria Math" panose="02040503050406030204" pitchFamily="18" charset="0"/>
                            </a:rPr>
                            <m:t>𝑑</m:t>
                          </m:r>
                        </m:sub>
                      </m:sSub>
                      <m:r>
                        <a:rPr lang="ja-JP" altLang="en-US" sz="1050">
                          <a:latin typeface="Cambria Math" panose="02040503050406030204" pitchFamily="18" charset="0"/>
                        </a:rPr>
                        <m:t>−</m:t>
                      </m:r>
                      <m:sSub>
                        <m:sSubPr>
                          <m:ctrlPr>
                            <a:rPr lang="ja-JP" altLang="en-US" sz="1050" i="1">
                              <a:latin typeface="Cambria Math" panose="02040503050406030204" pitchFamily="18" charset="0"/>
                            </a:rPr>
                          </m:ctrlPr>
                        </m:sSubPr>
                        <m:e>
                          <m:r>
                            <a:rPr lang="ja-JP" altLang="en-US" sz="1050" i="1">
                              <a:latin typeface="Cambria Math" panose="02040503050406030204" pitchFamily="18" charset="0"/>
                            </a:rPr>
                            <m:t>𝑉</m:t>
                          </m:r>
                        </m:e>
                        <m:sub>
                          <m:r>
                            <a:rPr lang="en-US" altLang="ja-JP" sz="1050" i="1">
                              <a:latin typeface="Cambria Math" panose="02040503050406030204" pitchFamily="18" charset="0"/>
                              <a:ea typeface="Cambria Math" panose="02040503050406030204" pitchFamily="18" charset="0"/>
                            </a:rPr>
                            <m:t>𝑠</m:t>
                          </m:r>
                        </m:sub>
                      </m:sSub>
                      <m:r>
                        <a:rPr lang="ja-JP" altLang="en-US" sz="1050">
                          <a:latin typeface="Cambria Math" panose="02040503050406030204" pitchFamily="18" charset="0"/>
                        </a:rPr>
                        <m:t>𝛻</m:t>
                      </m:r>
                      <m:r>
                        <a:rPr lang="ja-JP" altLang="en-US" sz="1050" i="1">
                          <a:latin typeface="Cambria Math" panose="02040503050406030204" pitchFamily="18" charset="0"/>
                        </a:rPr>
                        <m:t>𝑝</m:t>
                      </m:r>
                      <m:r>
                        <a:rPr lang="ja-JP" altLang="en-US" sz="1050">
                          <a:latin typeface="Cambria Math" panose="02040503050406030204" pitchFamily="18" charset="0"/>
                        </a:rPr>
                        <m:t>+</m:t>
                      </m:r>
                      <m:r>
                        <a:rPr lang="en-US" altLang="ja-JP" sz="1050" i="1">
                          <a:latin typeface="Cambria Math" panose="02040503050406030204" pitchFamily="18" charset="0"/>
                          <a:ea typeface="Cambria Math" panose="02040503050406030204" pitchFamily="18" charset="0"/>
                        </a:rPr>
                        <m:t>𝑚</m:t>
                      </m:r>
                      <m:r>
                        <a:rPr lang="ja-JP" altLang="en-US" sz="1050" b="1" i="1">
                          <a:latin typeface="Cambria Math" panose="02040503050406030204" pitchFamily="18" charset="0"/>
                        </a:rPr>
                        <m:t>𝒈</m:t>
                      </m:r>
                    </m:oMath>
                  </m:oMathPara>
                </a14:m>
                <a:endParaRPr lang="ja-JP" altLang="en-US" sz="1050" dirty="0">
                  <a:latin typeface="Cambria Math" panose="02040503050406030204" pitchFamily="18" charset="0"/>
                </a:endParaRPr>
              </a:p>
            </p:txBody>
          </p:sp>
        </mc:Choice>
        <mc:Fallback xmlns="">
          <p:sp>
            <p:nvSpPr>
              <p:cNvPr id="7" name="正方形/長方形 6">
                <a:extLst>
                  <a:ext uri="{FF2B5EF4-FFF2-40B4-BE49-F238E27FC236}">
                    <a16:creationId xmlns:a16="http://schemas.microsoft.com/office/drawing/2014/main" xmlns:a14="http://schemas.microsoft.com/office/drawing/2010/main" xmlns="" id="{F56231B6-9C16-4223-A7E9-60416FF4776A}"/>
                  </a:ext>
                </a:extLst>
              </p:cNvPr>
              <p:cNvSpPr>
                <a:spLocks noRot="1" noChangeAspect="1" noMove="1" noResize="1" noEditPoints="1" noAdjustHandles="1" noChangeArrowheads="1" noChangeShapeType="1" noTextEdit="1"/>
              </p:cNvSpPr>
              <p:nvPr/>
            </p:nvSpPr>
            <p:spPr>
              <a:xfrm>
                <a:off x="924127" y="3705738"/>
                <a:ext cx="3898407" cy="483659"/>
              </a:xfrm>
              <a:prstGeom prst="rect">
                <a:avLst/>
              </a:prstGeom>
              <a:blipFill rotWithShape="0">
                <a:blip r:embed="rId3"/>
                <a:stretch>
                  <a:fillRect t="-113924" b="-15949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正方形/長方形 7">
                <a:extLst>
                  <a:ext uri="{FF2B5EF4-FFF2-40B4-BE49-F238E27FC236}">
                    <a16:creationId xmlns="" xmlns:a16="http://schemas.microsoft.com/office/drawing/2014/main" id="{EAEA4957-EF9E-474D-98E3-1F1E133CCF7F}"/>
                  </a:ext>
                </a:extLst>
              </p:cNvPr>
              <p:cNvSpPr/>
              <p:nvPr/>
            </p:nvSpPr>
            <p:spPr>
              <a:xfrm>
                <a:off x="924126" y="4148140"/>
                <a:ext cx="658578" cy="39914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ja-JP" altLang="en-US" sz="1050" i="1">
                              <a:latin typeface="Cambria Math" panose="02040503050406030204" pitchFamily="18" charset="0"/>
                            </a:rPr>
                          </m:ctrlPr>
                        </m:fPr>
                        <m:num>
                          <m:r>
                            <a:rPr lang="ja-JP" altLang="en-US" sz="1050" i="1">
                              <a:latin typeface="Cambria Math" panose="02040503050406030204" pitchFamily="18" charset="0"/>
                            </a:rPr>
                            <m:t>𝑑</m:t>
                          </m:r>
                          <m:r>
                            <a:rPr lang="en-US" altLang="ja-JP" sz="1050" b="1" i="1">
                              <a:latin typeface="Cambria Math" panose="02040503050406030204" pitchFamily="18" charset="0"/>
                              <a:ea typeface="Cambria Math" panose="02040503050406030204" pitchFamily="18" charset="0"/>
                            </a:rPr>
                            <m:t>𝝎</m:t>
                          </m:r>
                        </m:num>
                        <m:den>
                          <m:r>
                            <a:rPr lang="ja-JP" altLang="en-US" sz="1050" i="1">
                              <a:latin typeface="Cambria Math" panose="02040503050406030204" pitchFamily="18" charset="0"/>
                            </a:rPr>
                            <m:t>𝑑𝑡</m:t>
                          </m:r>
                        </m:den>
                      </m:f>
                      <m:r>
                        <a:rPr lang="ja-JP" altLang="en-US" sz="1050">
                          <a:latin typeface="Cambria Math" panose="02040503050406030204" pitchFamily="18" charset="0"/>
                        </a:rPr>
                        <m:t>=</m:t>
                      </m:r>
                      <m:f>
                        <m:fPr>
                          <m:ctrlPr>
                            <a:rPr lang="ja-JP" altLang="en-US" sz="1050" i="1">
                              <a:latin typeface="Cambria Math" panose="02040503050406030204" pitchFamily="18" charset="0"/>
                            </a:rPr>
                          </m:ctrlPr>
                        </m:fPr>
                        <m:num>
                          <m:r>
                            <a:rPr lang="en-US" altLang="ja-JP" sz="1050" b="1" i="1">
                              <a:latin typeface="Cambria Math" panose="02040503050406030204" pitchFamily="18" charset="0"/>
                              <a:ea typeface="Cambria Math" panose="02040503050406030204" pitchFamily="18" charset="0"/>
                            </a:rPr>
                            <m:t>𝑻</m:t>
                          </m:r>
                        </m:num>
                        <m:den>
                          <m:r>
                            <a:rPr lang="en-US" altLang="ja-JP" sz="1050" i="1">
                              <a:latin typeface="Cambria Math" panose="02040503050406030204" pitchFamily="18" charset="0"/>
                              <a:ea typeface="Cambria Math" panose="02040503050406030204" pitchFamily="18" charset="0"/>
                            </a:rPr>
                            <m:t>𝐼</m:t>
                          </m:r>
                        </m:den>
                      </m:f>
                    </m:oMath>
                  </m:oMathPara>
                </a14:m>
                <a:endParaRPr lang="ja-JP" altLang="en-US" sz="1050" dirty="0">
                  <a:latin typeface="Cambria Math" panose="02040503050406030204" pitchFamily="18" charset="0"/>
                </a:endParaRPr>
              </a:p>
            </p:txBody>
          </p:sp>
        </mc:Choice>
        <mc:Fallback xmlns="">
          <p:sp>
            <p:nvSpPr>
              <p:cNvPr id="8" name="正方形/長方形 7">
                <a:extLst>
                  <a:ext uri="{FF2B5EF4-FFF2-40B4-BE49-F238E27FC236}">
                    <a16:creationId xmlns:a16="http://schemas.microsoft.com/office/drawing/2014/main" xmlns:a14="http://schemas.microsoft.com/office/drawing/2010/main" xmlns="" id="{EAEA4957-EF9E-474D-98E3-1F1E133CCF7F}"/>
                  </a:ext>
                </a:extLst>
              </p:cNvPr>
              <p:cNvSpPr>
                <a:spLocks noRot="1" noChangeAspect="1" noMove="1" noResize="1" noEditPoints="1" noAdjustHandles="1" noChangeArrowheads="1" noChangeShapeType="1" noTextEdit="1"/>
              </p:cNvSpPr>
              <p:nvPr/>
            </p:nvSpPr>
            <p:spPr>
              <a:xfrm>
                <a:off x="924126" y="4148140"/>
                <a:ext cx="658578" cy="399148"/>
              </a:xfrm>
              <a:prstGeom prst="rect">
                <a:avLst/>
              </a:prstGeom>
              <a:blipFill rotWithShape="0">
                <a:blip r:embed="rId4"/>
                <a:stretch>
                  <a:fillRect/>
                </a:stretch>
              </a:blipFill>
            </p:spPr>
            <p:txBody>
              <a:bodyPr/>
              <a:lstStyle/>
              <a:p>
                <a:r>
                  <a:rPr lang="ja-JP" altLang="en-US">
                    <a:noFill/>
                  </a:rPr>
                  <a:t> </a:t>
                </a:r>
              </a:p>
            </p:txBody>
          </p:sp>
        </mc:Fallback>
      </mc:AlternateContent>
      <p:sp>
        <p:nvSpPr>
          <p:cNvPr id="9" name="テキスト ボックス 8">
            <a:extLst>
              <a:ext uri="{FF2B5EF4-FFF2-40B4-BE49-F238E27FC236}">
                <a16:creationId xmlns="" xmlns:a16="http://schemas.microsoft.com/office/drawing/2014/main" id="{D30D1D65-E2F5-457F-A576-4E0539615343}"/>
              </a:ext>
            </a:extLst>
          </p:cNvPr>
          <p:cNvSpPr txBox="1"/>
          <p:nvPr/>
        </p:nvSpPr>
        <p:spPr>
          <a:xfrm>
            <a:off x="4520936" y="1806080"/>
            <a:ext cx="4157985" cy="400110"/>
          </a:xfrm>
          <a:prstGeom prst="rect">
            <a:avLst/>
          </a:prstGeom>
          <a:noFill/>
        </p:spPr>
        <p:txBody>
          <a:bodyPr wrap="square" rtlCol="0">
            <a:spAutoFit/>
          </a:bodyPr>
          <a:lstStyle/>
          <a:p>
            <a:pPr algn="ctr"/>
            <a:r>
              <a:rPr lang="ja-JP" altLang="en-US" sz="20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 気相 </a:t>
            </a:r>
            <a:r>
              <a:rPr lang="en-US" altLang="ja-JP" sz="20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 CFD + </a:t>
            </a:r>
            <a:r>
              <a:rPr lang="ja-JP" altLang="en-US" sz="20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局所体積平均法</a:t>
            </a:r>
            <a:r>
              <a:rPr lang="en-US" altLang="ja-JP" sz="2000" baseline="300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[3]</a:t>
            </a:r>
          </a:p>
        </p:txBody>
      </p:sp>
      <mc:AlternateContent xmlns:mc="http://schemas.openxmlformats.org/markup-compatibility/2006" xmlns:a14="http://schemas.microsoft.com/office/drawing/2010/main">
        <mc:Choice Requires="a14">
          <p:sp>
            <p:nvSpPr>
              <p:cNvPr id="10" name="正方形/長方形 9">
                <a:extLst>
                  <a:ext uri="{FF2B5EF4-FFF2-40B4-BE49-F238E27FC236}">
                    <a16:creationId xmlns="" xmlns:a16="http://schemas.microsoft.com/office/drawing/2014/main" id="{D530DC2B-19A5-4B43-A352-B761977BA811}"/>
                  </a:ext>
                </a:extLst>
              </p:cNvPr>
              <p:cNvSpPr/>
              <p:nvPr/>
            </p:nvSpPr>
            <p:spPr>
              <a:xfrm>
                <a:off x="5019318" y="3723026"/>
                <a:ext cx="3563461" cy="431913"/>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f>
                        <m:fPr>
                          <m:ctrlPr>
                            <a:rPr lang="ja-JP" altLang="en-US" sz="1050" i="1">
                              <a:solidFill>
                                <a:schemeClr val="tx1">
                                  <a:lumMod val="75000"/>
                                  <a:lumOff val="25000"/>
                                </a:schemeClr>
                              </a:solidFill>
                              <a:latin typeface="Cambria Math" panose="02040503050406030204" pitchFamily="18" charset="0"/>
                            </a:rPr>
                          </m:ctrlPr>
                        </m:fPr>
                        <m:num>
                          <m:r>
                            <a:rPr lang="ja-JP" altLang="en-US" sz="1050">
                              <a:solidFill>
                                <a:schemeClr val="tx1">
                                  <a:lumMod val="75000"/>
                                  <a:lumOff val="25000"/>
                                </a:schemeClr>
                              </a:solidFill>
                              <a:latin typeface="Cambria Math" panose="02040503050406030204" pitchFamily="18" charset="0"/>
                            </a:rPr>
                            <m:t>𝜕</m:t>
                          </m:r>
                          <m:d>
                            <m:dPr>
                              <m:ctrlPr>
                                <a:rPr lang="ja-JP" altLang="en-US" sz="1050" i="1">
                                  <a:solidFill>
                                    <a:schemeClr val="tx1">
                                      <a:lumMod val="75000"/>
                                      <a:lumOff val="25000"/>
                                    </a:schemeClr>
                                  </a:solidFill>
                                  <a:latin typeface="Cambria Math" panose="02040503050406030204" pitchFamily="18" charset="0"/>
                                </a:rPr>
                              </m:ctrlPr>
                            </m:dPr>
                            <m:e>
                              <m:r>
                                <a:rPr lang="ja-JP" altLang="en-US" sz="1050" i="1">
                                  <a:solidFill>
                                    <a:schemeClr val="tx1">
                                      <a:lumMod val="75000"/>
                                      <a:lumOff val="25000"/>
                                    </a:schemeClr>
                                  </a:solidFill>
                                  <a:latin typeface="Cambria Math" panose="02040503050406030204" pitchFamily="18" charset="0"/>
                                </a:rPr>
                                <m:t>𝜖𝜌</m:t>
                              </m:r>
                              <m:sSub>
                                <m:sSubPr>
                                  <m:ctrlPr>
                                    <a:rPr lang="en-US" altLang="ja-JP" sz="1050" b="1" i="1">
                                      <a:solidFill>
                                        <a:schemeClr val="tx1">
                                          <a:lumMod val="75000"/>
                                          <a:lumOff val="25000"/>
                                        </a:schemeClr>
                                      </a:solidFill>
                                      <a:latin typeface="Cambria Math" panose="02040503050406030204" pitchFamily="18" charset="0"/>
                                      <a:ea typeface="Cambria Math" panose="02040503050406030204" pitchFamily="18" charset="0"/>
                                    </a:rPr>
                                  </m:ctrlPr>
                                </m:sSubPr>
                                <m:e>
                                  <m:r>
                                    <a:rPr lang="ja-JP" altLang="en-US" sz="1050" b="1" i="1">
                                      <a:solidFill>
                                        <a:schemeClr val="tx1">
                                          <a:lumMod val="75000"/>
                                          <a:lumOff val="25000"/>
                                        </a:schemeClr>
                                      </a:solidFill>
                                      <a:latin typeface="Cambria Math" panose="02040503050406030204" pitchFamily="18" charset="0"/>
                                    </a:rPr>
                                    <m:t>𝒖</m:t>
                                  </m:r>
                                </m:e>
                                <m:sub>
                                  <m:r>
                                    <a:rPr lang="en-US" altLang="ja-JP" sz="1050" b="1" i="1">
                                      <a:solidFill>
                                        <a:schemeClr val="tx1">
                                          <a:lumMod val="75000"/>
                                          <a:lumOff val="25000"/>
                                        </a:schemeClr>
                                      </a:solidFill>
                                      <a:latin typeface="Cambria Math" panose="02040503050406030204" pitchFamily="18" charset="0"/>
                                      <a:ea typeface="Cambria Math" panose="02040503050406030204" pitchFamily="18" charset="0"/>
                                    </a:rPr>
                                    <m:t>𝒇</m:t>
                                  </m:r>
                                </m:sub>
                              </m:sSub>
                            </m:e>
                          </m:d>
                        </m:num>
                        <m:den>
                          <m:r>
                            <a:rPr lang="ja-JP" altLang="en-US" sz="1050">
                              <a:solidFill>
                                <a:schemeClr val="tx1">
                                  <a:lumMod val="75000"/>
                                  <a:lumOff val="25000"/>
                                </a:schemeClr>
                              </a:solidFill>
                              <a:latin typeface="Cambria Math" panose="02040503050406030204" pitchFamily="18" charset="0"/>
                            </a:rPr>
                            <m:t>𝜕</m:t>
                          </m:r>
                          <m:r>
                            <a:rPr lang="ja-JP" altLang="en-US" sz="1050" i="1">
                              <a:solidFill>
                                <a:schemeClr val="tx1">
                                  <a:lumMod val="75000"/>
                                  <a:lumOff val="25000"/>
                                </a:schemeClr>
                              </a:solidFill>
                              <a:latin typeface="Cambria Math" panose="02040503050406030204" pitchFamily="18" charset="0"/>
                            </a:rPr>
                            <m:t>𝑡</m:t>
                          </m:r>
                        </m:den>
                      </m:f>
                      <m:r>
                        <a:rPr lang="ja-JP" altLang="en-US" sz="1050">
                          <a:solidFill>
                            <a:schemeClr val="tx1">
                              <a:lumMod val="75000"/>
                              <a:lumOff val="25000"/>
                            </a:schemeClr>
                          </a:solidFill>
                          <a:latin typeface="Cambria Math" panose="02040503050406030204" pitchFamily="18" charset="0"/>
                        </a:rPr>
                        <m:t>+</m:t>
                      </m:r>
                      <m:r>
                        <a:rPr lang="ja-JP" altLang="en-US" sz="1050">
                          <a:solidFill>
                            <a:schemeClr val="tx1">
                              <a:lumMod val="75000"/>
                              <a:lumOff val="25000"/>
                            </a:schemeClr>
                          </a:solidFill>
                          <a:latin typeface="Cambria Math" panose="02040503050406030204" pitchFamily="18" charset="0"/>
                        </a:rPr>
                        <m:t>𝛻</m:t>
                      </m:r>
                      <m:r>
                        <a:rPr lang="ja-JP" altLang="en-US" sz="1050">
                          <a:solidFill>
                            <a:schemeClr val="tx1">
                              <a:lumMod val="75000"/>
                              <a:lumOff val="25000"/>
                            </a:schemeClr>
                          </a:solidFill>
                          <a:latin typeface="Cambria Math" panose="02040503050406030204" pitchFamily="18" charset="0"/>
                        </a:rPr>
                        <m:t>・</m:t>
                      </m:r>
                      <m:d>
                        <m:dPr>
                          <m:ctrlPr>
                            <a:rPr lang="ja-JP" altLang="en-US" sz="1050" i="1">
                              <a:solidFill>
                                <a:schemeClr val="tx1">
                                  <a:lumMod val="75000"/>
                                  <a:lumOff val="25000"/>
                                </a:schemeClr>
                              </a:solidFill>
                              <a:latin typeface="Cambria Math" panose="02040503050406030204" pitchFamily="18" charset="0"/>
                            </a:rPr>
                          </m:ctrlPr>
                        </m:dPr>
                        <m:e>
                          <m:r>
                            <a:rPr lang="ja-JP" altLang="en-US" sz="1050" i="1">
                              <a:solidFill>
                                <a:schemeClr val="tx1">
                                  <a:lumMod val="75000"/>
                                  <a:lumOff val="25000"/>
                                </a:schemeClr>
                              </a:solidFill>
                              <a:latin typeface="Cambria Math" panose="02040503050406030204" pitchFamily="18" charset="0"/>
                            </a:rPr>
                            <m:t>𝜖𝜌</m:t>
                          </m:r>
                          <m:sSub>
                            <m:sSubPr>
                              <m:ctrlPr>
                                <a:rPr lang="en-US" altLang="ja-JP" sz="1050" b="1" i="1">
                                  <a:solidFill>
                                    <a:schemeClr val="tx1">
                                      <a:lumMod val="75000"/>
                                      <a:lumOff val="25000"/>
                                    </a:schemeClr>
                                  </a:solidFill>
                                  <a:latin typeface="Cambria Math" panose="02040503050406030204" pitchFamily="18" charset="0"/>
                                  <a:ea typeface="Cambria Math" panose="02040503050406030204" pitchFamily="18" charset="0"/>
                                </a:rPr>
                              </m:ctrlPr>
                            </m:sSubPr>
                            <m:e>
                              <m:r>
                                <a:rPr lang="ja-JP" altLang="en-US" sz="1050" b="1" i="1">
                                  <a:solidFill>
                                    <a:schemeClr val="tx1">
                                      <a:lumMod val="75000"/>
                                      <a:lumOff val="25000"/>
                                    </a:schemeClr>
                                  </a:solidFill>
                                  <a:latin typeface="Cambria Math" panose="02040503050406030204" pitchFamily="18" charset="0"/>
                                </a:rPr>
                                <m:t>𝒖</m:t>
                              </m:r>
                            </m:e>
                            <m:sub>
                              <m:r>
                                <a:rPr lang="en-US" altLang="ja-JP" sz="1050" b="1" i="1">
                                  <a:solidFill>
                                    <a:schemeClr val="tx1">
                                      <a:lumMod val="75000"/>
                                      <a:lumOff val="25000"/>
                                    </a:schemeClr>
                                  </a:solidFill>
                                  <a:latin typeface="Cambria Math" panose="02040503050406030204" pitchFamily="18" charset="0"/>
                                  <a:ea typeface="Cambria Math" panose="02040503050406030204" pitchFamily="18" charset="0"/>
                                </a:rPr>
                                <m:t>𝒇</m:t>
                              </m:r>
                            </m:sub>
                          </m:sSub>
                          <m:sSub>
                            <m:sSubPr>
                              <m:ctrlPr>
                                <a:rPr lang="en-US" altLang="ja-JP" sz="1050" b="1" i="1">
                                  <a:solidFill>
                                    <a:schemeClr val="tx1">
                                      <a:lumMod val="75000"/>
                                      <a:lumOff val="25000"/>
                                    </a:schemeClr>
                                  </a:solidFill>
                                  <a:latin typeface="Cambria Math" panose="02040503050406030204" pitchFamily="18" charset="0"/>
                                  <a:ea typeface="Cambria Math" panose="02040503050406030204" pitchFamily="18" charset="0"/>
                                </a:rPr>
                              </m:ctrlPr>
                            </m:sSubPr>
                            <m:e>
                              <m:r>
                                <a:rPr lang="ja-JP" altLang="en-US" sz="1050" b="1" i="1">
                                  <a:solidFill>
                                    <a:schemeClr val="tx1">
                                      <a:lumMod val="75000"/>
                                      <a:lumOff val="25000"/>
                                    </a:schemeClr>
                                  </a:solidFill>
                                  <a:latin typeface="Cambria Math" panose="02040503050406030204" pitchFamily="18" charset="0"/>
                                </a:rPr>
                                <m:t>𝒖</m:t>
                              </m:r>
                            </m:e>
                            <m:sub>
                              <m:r>
                                <a:rPr lang="en-US" altLang="ja-JP" sz="1050" b="1" i="1">
                                  <a:solidFill>
                                    <a:schemeClr val="tx1">
                                      <a:lumMod val="75000"/>
                                      <a:lumOff val="25000"/>
                                    </a:schemeClr>
                                  </a:solidFill>
                                  <a:latin typeface="Cambria Math" panose="02040503050406030204" pitchFamily="18" charset="0"/>
                                  <a:ea typeface="Cambria Math" panose="02040503050406030204" pitchFamily="18" charset="0"/>
                                </a:rPr>
                                <m:t>𝒇</m:t>
                              </m:r>
                            </m:sub>
                          </m:sSub>
                        </m:e>
                      </m:d>
                      <m:r>
                        <a:rPr lang="ja-JP" altLang="en-US" sz="1050">
                          <a:solidFill>
                            <a:schemeClr val="tx1">
                              <a:lumMod val="75000"/>
                              <a:lumOff val="25000"/>
                            </a:schemeClr>
                          </a:solidFill>
                          <a:latin typeface="Cambria Math" panose="02040503050406030204" pitchFamily="18" charset="0"/>
                        </a:rPr>
                        <m:t>=−</m:t>
                      </m:r>
                      <m:r>
                        <a:rPr lang="ja-JP" altLang="en-US" sz="1050" i="1">
                          <a:solidFill>
                            <a:schemeClr val="tx1">
                              <a:lumMod val="75000"/>
                              <a:lumOff val="25000"/>
                            </a:schemeClr>
                          </a:solidFill>
                          <a:latin typeface="Cambria Math" panose="02040503050406030204" pitchFamily="18" charset="0"/>
                        </a:rPr>
                        <m:t>𝜖</m:t>
                      </m:r>
                      <m:r>
                        <a:rPr lang="ja-JP" altLang="en-US" sz="1050">
                          <a:solidFill>
                            <a:schemeClr val="tx1">
                              <a:lumMod val="75000"/>
                              <a:lumOff val="25000"/>
                            </a:schemeClr>
                          </a:solidFill>
                          <a:latin typeface="Cambria Math" panose="02040503050406030204" pitchFamily="18" charset="0"/>
                        </a:rPr>
                        <m:t>𝛻</m:t>
                      </m:r>
                      <m:r>
                        <a:rPr lang="ja-JP" altLang="en-US" sz="1050" i="1">
                          <a:solidFill>
                            <a:schemeClr val="tx1">
                              <a:lumMod val="75000"/>
                              <a:lumOff val="25000"/>
                            </a:schemeClr>
                          </a:solidFill>
                          <a:latin typeface="Cambria Math" panose="02040503050406030204" pitchFamily="18" charset="0"/>
                        </a:rPr>
                        <m:t>𝑝</m:t>
                      </m:r>
                      <m:r>
                        <a:rPr lang="ja-JP" altLang="en-US" sz="1050">
                          <a:solidFill>
                            <a:schemeClr val="tx1">
                              <a:lumMod val="75000"/>
                              <a:lumOff val="25000"/>
                            </a:schemeClr>
                          </a:solidFill>
                          <a:latin typeface="Cambria Math" panose="02040503050406030204" pitchFamily="18" charset="0"/>
                        </a:rPr>
                        <m:t>+</m:t>
                      </m:r>
                      <m:sSub>
                        <m:sSubPr>
                          <m:ctrlPr>
                            <a:rPr lang="ja-JP" altLang="en-US" sz="1050" i="1">
                              <a:solidFill>
                                <a:schemeClr val="tx1">
                                  <a:lumMod val="75000"/>
                                  <a:lumOff val="25000"/>
                                </a:schemeClr>
                              </a:solidFill>
                              <a:latin typeface="Cambria Math" panose="02040503050406030204" pitchFamily="18" charset="0"/>
                            </a:rPr>
                          </m:ctrlPr>
                        </m:sSubPr>
                        <m:e>
                          <m:r>
                            <a:rPr lang="ja-JP" altLang="en-US" sz="1050" b="1" i="1">
                              <a:solidFill>
                                <a:schemeClr val="tx1">
                                  <a:lumMod val="75000"/>
                                  <a:lumOff val="25000"/>
                                </a:schemeClr>
                              </a:solidFill>
                              <a:latin typeface="Cambria Math" panose="02040503050406030204" pitchFamily="18" charset="0"/>
                            </a:rPr>
                            <m:t>𝒇</m:t>
                          </m:r>
                        </m:e>
                        <m:sub>
                          <m:r>
                            <a:rPr lang="ja-JP" altLang="en-US" sz="1050" b="1" i="1">
                              <a:solidFill>
                                <a:schemeClr val="tx1">
                                  <a:lumMod val="75000"/>
                                  <a:lumOff val="25000"/>
                                </a:schemeClr>
                              </a:solidFill>
                              <a:latin typeface="Cambria Math" panose="02040503050406030204" pitchFamily="18" charset="0"/>
                            </a:rPr>
                            <m:t>𝒔</m:t>
                          </m:r>
                        </m:sub>
                      </m:sSub>
                      <m:r>
                        <a:rPr lang="ja-JP" altLang="en-US" sz="1050">
                          <a:solidFill>
                            <a:schemeClr val="tx1">
                              <a:lumMod val="75000"/>
                              <a:lumOff val="25000"/>
                            </a:schemeClr>
                          </a:solidFill>
                          <a:latin typeface="Cambria Math" panose="02040503050406030204" pitchFamily="18" charset="0"/>
                        </a:rPr>
                        <m:t>+</m:t>
                      </m:r>
                      <m:r>
                        <a:rPr lang="ja-JP" altLang="en-US" sz="1050">
                          <a:solidFill>
                            <a:schemeClr val="tx1">
                              <a:lumMod val="75000"/>
                              <a:lumOff val="25000"/>
                            </a:schemeClr>
                          </a:solidFill>
                          <a:latin typeface="Cambria Math" panose="02040503050406030204" pitchFamily="18" charset="0"/>
                        </a:rPr>
                        <m:t>𝛻</m:t>
                      </m:r>
                      <m:r>
                        <a:rPr lang="ja-JP" altLang="en-US" sz="1050">
                          <a:solidFill>
                            <a:schemeClr val="tx1">
                              <a:lumMod val="75000"/>
                              <a:lumOff val="25000"/>
                            </a:schemeClr>
                          </a:solidFill>
                          <a:latin typeface="Cambria Math" panose="02040503050406030204" pitchFamily="18" charset="0"/>
                        </a:rPr>
                        <m:t>・</m:t>
                      </m:r>
                      <m:d>
                        <m:dPr>
                          <m:ctrlPr>
                            <a:rPr lang="ja-JP" altLang="en-US" sz="1050" i="1">
                              <a:solidFill>
                                <a:schemeClr val="tx1">
                                  <a:lumMod val="75000"/>
                                  <a:lumOff val="25000"/>
                                </a:schemeClr>
                              </a:solidFill>
                              <a:latin typeface="Cambria Math" panose="02040503050406030204" pitchFamily="18" charset="0"/>
                            </a:rPr>
                          </m:ctrlPr>
                        </m:dPr>
                        <m:e>
                          <m:r>
                            <a:rPr lang="ja-JP" altLang="en-US" sz="1050" i="1">
                              <a:solidFill>
                                <a:schemeClr val="tx1">
                                  <a:lumMod val="75000"/>
                                  <a:lumOff val="25000"/>
                                </a:schemeClr>
                              </a:solidFill>
                              <a:latin typeface="Cambria Math" panose="02040503050406030204" pitchFamily="18" charset="0"/>
                            </a:rPr>
                            <m:t>𝜖</m:t>
                          </m:r>
                          <m:r>
                            <a:rPr lang="ja-JP" altLang="en-US" sz="1050" b="1" i="1">
                              <a:solidFill>
                                <a:schemeClr val="tx1">
                                  <a:lumMod val="75000"/>
                                  <a:lumOff val="25000"/>
                                </a:schemeClr>
                              </a:solidFill>
                              <a:latin typeface="Cambria Math" panose="02040503050406030204" pitchFamily="18" charset="0"/>
                            </a:rPr>
                            <m:t>𝝉</m:t>
                          </m:r>
                        </m:e>
                      </m:d>
                      <m:r>
                        <a:rPr lang="ja-JP" altLang="en-US" sz="1050">
                          <a:solidFill>
                            <a:schemeClr val="tx1">
                              <a:lumMod val="75000"/>
                              <a:lumOff val="25000"/>
                            </a:schemeClr>
                          </a:solidFill>
                          <a:latin typeface="Cambria Math" panose="02040503050406030204" pitchFamily="18" charset="0"/>
                        </a:rPr>
                        <m:t>+</m:t>
                      </m:r>
                      <m:r>
                        <a:rPr lang="ja-JP" altLang="en-US" sz="1050" i="1">
                          <a:solidFill>
                            <a:schemeClr val="tx1">
                              <a:lumMod val="75000"/>
                              <a:lumOff val="25000"/>
                            </a:schemeClr>
                          </a:solidFill>
                          <a:latin typeface="Cambria Math" panose="02040503050406030204" pitchFamily="18" charset="0"/>
                        </a:rPr>
                        <m:t>𝜖𝜌</m:t>
                      </m:r>
                      <m:r>
                        <a:rPr lang="ja-JP" altLang="en-US" sz="1050" b="1" i="1">
                          <a:solidFill>
                            <a:schemeClr val="tx1">
                              <a:lumMod val="75000"/>
                              <a:lumOff val="25000"/>
                            </a:schemeClr>
                          </a:solidFill>
                          <a:latin typeface="Cambria Math" panose="02040503050406030204" pitchFamily="18" charset="0"/>
                        </a:rPr>
                        <m:t>𝒈</m:t>
                      </m:r>
                    </m:oMath>
                  </m:oMathPara>
                </a14:m>
                <a:endParaRPr lang="ja-JP" altLang="en-US" sz="1050" dirty="0">
                  <a:solidFill>
                    <a:schemeClr val="tx1">
                      <a:lumMod val="75000"/>
                      <a:lumOff val="25000"/>
                    </a:schemeClr>
                  </a:solidFill>
                  <a:latin typeface="Cambria Math" panose="02040503050406030204" pitchFamily="18" charset="0"/>
                </a:endParaRPr>
              </a:p>
            </p:txBody>
          </p:sp>
        </mc:Choice>
        <mc:Fallback xmlns="">
          <p:sp>
            <p:nvSpPr>
              <p:cNvPr id="10" name="正方形/長方形 9">
                <a:extLst>
                  <a:ext uri="{FF2B5EF4-FFF2-40B4-BE49-F238E27FC236}">
                    <a16:creationId xmlns:a16="http://schemas.microsoft.com/office/drawing/2014/main" xmlns:a14="http://schemas.microsoft.com/office/drawing/2010/main" xmlns="" id="{D530DC2B-19A5-4B43-A352-B761977BA811}"/>
                  </a:ext>
                </a:extLst>
              </p:cNvPr>
              <p:cNvSpPr>
                <a:spLocks noRot="1" noChangeAspect="1" noMove="1" noResize="1" noEditPoints="1" noAdjustHandles="1" noChangeArrowheads="1" noChangeShapeType="1" noTextEdit="1"/>
              </p:cNvSpPr>
              <p:nvPr/>
            </p:nvSpPr>
            <p:spPr>
              <a:xfrm>
                <a:off x="5019318" y="3723026"/>
                <a:ext cx="3563461" cy="431913"/>
              </a:xfrm>
              <a:prstGeom prst="rect">
                <a:avLst/>
              </a:prstGeom>
              <a:blipFill rotWithShape="0">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 name="正方形/長方形 10">
                <a:extLst>
                  <a:ext uri="{FF2B5EF4-FFF2-40B4-BE49-F238E27FC236}">
                    <a16:creationId xmlns="" xmlns:a16="http://schemas.microsoft.com/office/drawing/2014/main" id="{400A9834-3F6F-4C6A-94F0-CD50FC34F0E2}"/>
                  </a:ext>
                </a:extLst>
              </p:cNvPr>
              <p:cNvSpPr/>
              <p:nvPr/>
            </p:nvSpPr>
            <p:spPr>
              <a:xfrm>
                <a:off x="5019315" y="4150489"/>
                <a:ext cx="1311321" cy="39959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ja-JP" altLang="en-US" sz="1050" i="1">
                              <a:solidFill>
                                <a:schemeClr val="tx1">
                                  <a:lumMod val="75000"/>
                                  <a:lumOff val="25000"/>
                                </a:schemeClr>
                              </a:solidFill>
                              <a:latin typeface="Cambria Math" panose="02040503050406030204" pitchFamily="18" charset="0"/>
                            </a:rPr>
                          </m:ctrlPr>
                        </m:fPr>
                        <m:num>
                          <m:r>
                            <a:rPr lang="ja-JP" altLang="en-US" sz="1050">
                              <a:solidFill>
                                <a:schemeClr val="tx1">
                                  <a:lumMod val="75000"/>
                                  <a:lumOff val="25000"/>
                                </a:schemeClr>
                              </a:solidFill>
                              <a:latin typeface="Cambria Math" panose="02040503050406030204" pitchFamily="18" charset="0"/>
                            </a:rPr>
                            <m:t>𝜕</m:t>
                          </m:r>
                          <m:r>
                            <a:rPr lang="ja-JP" altLang="en-US" sz="1050" i="1">
                              <a:solidFill>
                                <a:schemeClr val="tx1">
                                  <a:lumMod val="75000"/>
                                  <a:lumOff val="25000"/>
                                </a:schemeClr>
                              </a:solidFill>
                              <a:latin typeface="Cambria Math" panose="02040503050406030204" pitchFamily="18" charset="0"/>
                            </a:rPr>
                            <m:t>𝜖</m:t>
                          </m:r>
                        </m:num>
                        <m:den>
                          <m:r>
                            <a:rPr lang="ja-JP" altLang="en-US" sz="1050">
                              <a:solidFill>
                                <a:schemeClr val="tx1">
                                  <a:lumMod val="75000"/>
                                  <a:lumOff val="25000"/>
                                </a:schemeClr>
                              </a:solidFill>
                              <a:latin typeface="Cambria Math" panose="02040503050406030204" pitchFamily="18" charset="0"/>
                            </a:rPr>
                            <m:t>𝜕</m:t>
                          </m:r>
                          <m:r>
                            <a:rPr lang="ja-JP" altLang="en-US" sz="1050" i="1">
                              <a:solidFill>
                                <a:schemeClr val="tx1">
                                  <a:lumMod val="75000"/>
                                  <a:lumOff val="25000"/>
                                </a:schemeClr>
                              </a:solidFill>
                              <a:latin typeface="Cambria Math" panose="02040503050406030204" pitchFamily="18" charset="0"/>
                            </a:rPr>
                            <m:t>𝑡</m:t>
                          </m:r>
                        </m:den>
                      </m:f>
                      <m:r>
                        <a:rPr lang="ja-JP" altLang="en-US" sz="1050">
                          <a:solidFill>
                            <a:schemeClr val="tx1">
                              <a:lumMod val="75000"/>
                              <a:lumOff val="25000"/>
                            </a:schemeClr>
                          </a:solidFill>
                          <a:latin typeface="Cambria Math" panose="02040503050406030204" pitchFamily="18" charset="0"/>
                        </a:rPr>
                        <m:t>+</m:t>
                      </m:r>
                      <m:r>
                        <a:rPr lang="ja-JP" altLang="en-US" sz="1050">
                          <a:solidFill>
                            <a:schemeClr val="tx1">
                              <a:lumMod val="75000"/>
                              <a:lumOff val="25000"/>
                            </a:schemeClr>
                          </a:solidFill>
                          <a:latin typeface="Cambria Math" panose="02040503050406030204" pitchFamily="18" charset="0"/>
                        </a:rPr>
                        <m:t>𝛻</m:t>
                      </m:r>
                      <m:r>
                        <a:rPr lang="ja-JP" altLang="en-US" sz="1050">
                          <a:solidFill>
                            <a:schemeClr val="tx1">
                              <a:lumMod val="75000"/>
                              <a:lumOff val="25000"/>
                            </a:schemeClr>
                          </a:solidFill>
                          <a:latin typeface="Cambria Math" panose="02040503050406030204" pitchFamily="18" charset="0"/>
                        </a:rPr>
                        <m:t>・</m:t>
                      </m:r>
                      <m:r>
                        <a:rPr lang="ja-JP" altLang="en-US" sz="1050">
                          <a:solidFill>
                            <a:schemeClr val="tx1">
                              <a:lumMod val="75000"/>
                              <a:lumOff val="25000"/>
                            </a:schemeClr>
                          </a:solidFill>
                          <a:latin typeface="Cambria Math" panose="02040503050406030204" pitchFamily="18" charset="0"/>
                        </a:rPr>
                        <m:t>(</m:t>
                      </m:r>
                      <m:r>
                        <a:rPr lang="ja-JP" altLang="en-US" sz="1050" i="1">
                          <a:solidFill>
                            <a:schemeClr val="tx1">
                              <a:lumMod val="75000"/>
                              <a:lumOff val="25000"/>
                            </a:schemeClr>
                          </a:solidFill>
                          <a:latin typeface="Cambria Math" panose="02040503050406030204" pitchFamily="18" charset="0"/>
                        </a:rPr>
                        <m:t>𝜖</m:t>
                      </m:r>
                      <m:sSub>
                        <m:sSubPr>
                          <m:ctrlPr>
                            <a:rPr lang="en-US" altLang="ja-JP" sz="1050" b="1" i="1">
                              <a:solidFill>
                                <a:schemeClr val="tx1">
                                  <a:lumMod val="75000"/>
                                  <a:lumOff val="25000"/>
                                </a:schemeClr>
                              </a:solidFill>
                              <a:latin typeface="Cambria Math" panose="02040503050406030204" pitchFamily="18" charset="0"/>
                              <a:ea typeface="Cambria Math" panose="02040503050406030204" pitchFamily="18" charset="0"/>
                            </a:rPr>
                          </m:ctrlPr>
                        </m:sSubPr>
                        <m:e>
                          <m:r>
                            <a:rPr lang="ja-JP" altLang="en-US" sz="1050" b="1" i="1">
                              <a:solidFill>
                                <a:schemeClr val="tx1">
                                  <a:lumMod val="75000"/>
                                  <a:lumOff val="25000"/>
                                </a:schemeClr>
                              </a:solidFill>
                              <a:latin typeface="Cambria Math" panose="02040503050406030204" pitchFamily="18" charset="0"/>
                            </a:rPr>
                            <m:t>𝒖</m:t>
                          </m:r>
                        </m:e>
                        <m:sub>
                          <m:r>
                            <a:rPr lang="en-US" altLang="ja-JP" sz="1050" b="1" i="1">
                              <a:solidFill>
                                <a:schemeClr val="tx1">
                                  <a:lumMod val="75000"/>
                                  <a:lumOff val="25000"/>
                                </a:schemeClr>
                              </a:solidFill>
                              <a:latin typeface="Cambria Math" panose="02040503050406030204" pitchFamily="18" charset="0"/>
                              <a:ea typeface="Cambria Math" panose="02040503050406030204" pitchFamily="18" charset="0"/>
                            </a:rPr>
                            <m:t>𝒇</m:t>
                          </m:r>
                        </m:sub>
                      </m:sSub>
                      <m:r>
                        <a:rPr lang="ja-JP" altLang="en-US" sz="1050">
                          <a:solidFill>
                            <a:schemeClr val="tx1">
                              <a:lumMod val="75000"/>
                              <a:lumOff val="25000"/>
                            </a:schemeClr>
                          </a:solidFill>
                          <a:latin typeface="Cambria Math" panose="02040503050406030204" pitchFamily="18" charset="0"/>
                        </a:rPr>
                        <m:t>)=0</m:t>
                      </m:r>
                    </m:oMath>
                  </m:oMathPara>
                </a14:m>
                <a:endParaRPr lang="ja-JP" altLang="en-US" sz="1050" dirty="0">
                  <a:solidFill>
                    <a:schemeClr val="tx1">
                      <a:lumMod val="75000"/>
                      <a:lumOff val="25000"/>
                    </a:schemeClr>
                  </a:solidFill>
                  <a:latin typeface="Cambria Math" panose="02040503050406030204" pitchFamily="18" charset="0"/>
                </a:endParaRPr>
              </a:p>
            </p:txBody>
          </p:sp>
        </mc:Choice>
        <mc:Fallback xmlns="">
          <p:sp>
            <p:nvSpPr>
              <p:cNvPr id="11" name="正方形/長方形 10">
                <a:extLst>
                  <a:ext uri="{FF2B5EF4-FFF2-40B4-BE49-F238E27FC236}">
                    <a16:creationId xmlns:a16="http://schemas.microsoft.com/office/drawing/2014/main" xmlns:a14="http://schemas.microsoft.com/office/drawing/2010/main" xmlns="" id="{400A9834-3F6F-4C6A-94F0-CD50FC34F0E2}"/>
                  </a:ext>
                </a:extLst>
              </p:cNvPr>
              <p:cNvSpPr>
                <a:spLocks noRot="1" noChangeAspect="1" noMove="1" noResize="1" noEditPoints="1" noAdjustHandles="1" noChangeArrowheads="1" noChangeShapeType="1" noTextEdit="1"/>
              </p:cNvSpPr>
              <p:nvPr/>
            </p:nvSpPr>
            <p:spPr>
              <a:xfrm>
                <a:off x="5019315" y="4150489"/>
                <a:ext cx="1311321" cy="399597"/>
              </a:xfrm>
              <a:prstGeom prst="rect">
                <a:avLst/>
              </a:prstGeom>
              <a:blipFill rotWithShape="0">
                <a:blip r:embed="rId6"/>
                <a:stretch>
                  <a:fillRect b="-1538"/>
                </a:stretch>
              </a:blipFill>
            </p:spPr>
            <p:txBody>
              <a:bodyPr/>
              <a:lstStyle/>
              <a:p>
                <a:r>
                  <a:rPr lang="ja-JP" altLang="en-US">
                    <a:noFill/>
                  </a:rPr>
                  <a:t> </a:t>
                </a:r>
              </a:p>
            </p:txBody>
          </p:sp>
        </mc:Fallback>
      </mc:AlternateContent>
      <p:sp>
        <p:nvSpPr>
          <p:cNvPr id="12" name="テキスト ボックス 11">
            <a:extLst>
              <a:ext uri="{FF2B5EF4-FFF2-40B4-BE49-F238E27FC236}">
                <a16:creationId xmlns="" xmlns:a16="http://schemas.microsoft.com/office/drawing/2014/main" id="{B9EBFD01-1FD6-434F-A683-CF391D124120}"/>
              </a:ext>
            </a:extLst>
          </p:cNvPr>
          <p:cNvSpPr txBox="1"/>
          <p:nvPr/>
        </p:nvSpPr>
        <p:spPr>
          <a:xfrm>
            <a:off x="3994365" y="3799479"/>
            <a:ext cx="530090" cy="715581"/>
          </a:xfrm>
          <a:prstGeom prst="rect">
            <a:avLst/>
          </a:prstGeom>
          <a:noFill/>
        </p:spPr>
        <p:txBody>
          <a:bodyPr wrap="square" rtlCol="0">
            <a:spAutoFit/>
          </a:bodyPr>
          <a:lstStyle/>
          <a:p>
            <a:r>
              <a:rPr lang="en-US" altLang="ja-JP" sz="4050" dirty="0"/>
              <a:t>×</a:t>
            </a:r>
            <a:endParaRPr lang="ja-JP" altLang="en-US" sz="4050" dirty="0"/>
          </a:p>
        </p:txBody>
      </p:sp>
      <p:sp>
        <p:nvSpPr>
          <p:cNvPr id="13" name="大かっこ 12">
            <a:extLst>
              <a:ext uri="{FF2B5EF4-FFF2-40B4-BE49-F238E27FC236}">
                <a16:creationId xmlns="" xmlns:a16="http://schemas.microsoft.com/office/drawing/2014/main" id="{46FF3262-82D0-4AC6-A6E6-5DB572149281}"/>
              </a:ext>
            </a:extLst>
          </p:cNvPr>
          <p:cNvSpPr/>
          <p:nvPr/>
        </p:nvSpPr>
        <p:spPr>
          <a:xfrm>
            <a:off x="581737" y="3587534"/>
            <a:ext cx="3412628" cy="989015"/>
          </a:xfrm>
          <a:prstGeom prst="bracketPair">
            <a:avLst/>
          </a:prstGeom>
          <a:ln w="2857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sz="1350"/>
          </a:p>
        </p:txBody>
      </p:sp>
      <p:sp>
        <p:nvSpPr>
          <p:cNvPr id="14" name="大かっこ 13">
            <a:extLst>
              <a:ext uri="{FF2B5EF4-FFF2-40B4-BE49-F238E27FC236}">
                <a16:creationId xmlns="" xmlns:a16="http://schemas.microsoft.com/office/drawing/2014/main" id="{8459B7D9-EA31-49B1-9FE2-B2556FADBBC1}"/>
              </a:ext>
            </a:extLst>
          </p:cNvPr>
          <p:cNvSpPr/>
          <p:nvPr/>
        </p:nvSpPr>
        <p:spPr>
          <a:xfrm>
            <a:off x="4660056" y="3590066"/>
            <a:ext cx="3922723" cy="989015"/>
          </a:xfrm>
          <a:prstGeom prst="bracketPair">
            <a:avLst/>
          </a:prstGeom>
          <a:ln w="2857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sz="1350"/>
          </a:p>
        </p:txBody>
      </p:sp>
      <mc:AlternateContent xmlns:mc="http://schemas.openxmlformats.org/markup-compatibility/2006" xmlns:a14="http://schemas.microsoft.com/office/drawing/2010/main">
        <mc:Choice Requires="a14">
          <p:sp>
            <p:nvSpPr>
              <p:cNvPr id="17" name="テキスト ボックス 16">
                <a:extLst>
                  <a:ext uri="{FF2B5EF4-FFF2-40B4-BE49-F238E27FC236}">
                    <a16:creationId xmlns="" xmlns:a16="http://schemas.microsoft.com/office/drawing/2014/main" id="{A8CE8971-E44D-4DE1-98D0-ED02CC8CCA81}"/>
                  </a:ext>
                </a:extLst>
              </p:cNvPr>
              <p:cNvSpPr txBox="1"/>
              <p:nvPr/>
            </p:nvSpPr>
            <p:spPr>
              <a:xfrm>
                <a:off x="2668587" y="4871997"/>
                <a:ext cx="3181645" cy="642612"/>
              </a:xfrm>
              <a:prstGeom prst="rect">
                <a:avLst/>
              </a:prstGeom>
              <a:noFill/>
              <a:ln>
                <a:solidFill>
                  <a:srgbClr val="FF0000"/>
                </a:solid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ja-JP" altLang="ja-JP" sz="1500" b="1" i="1">
                              <a:solidFill>
                                <a:schemeClr val="tx1">
                                  <a:lumMod val="75000"/>
                                  <a:lumOff val="25000"/>
                                </a:schemeClr>
                              </a:solidFill>
                              <a:latin typeface="Cambria Math" panose="02040503050406030204" pitchFamily="18" charset="0"/>
                            </a:rPr>
                          </m:ctrlPr>
                        </m:sSubPr>
                        <m:e>
                          <m:r>
                            <a:rPr lang="en-US" altLang="ja-JP" sz="1500" b="1" i="1">
                              <a:solidFill>
                                <a:schemeClr val="tx1">
                                  <a:lumMod val="75000"/>
                                  <a:lumOff val="25000"/>
                                </a:schemeClr>
                              </a:solidFill>
                              <a:latin typeface="Cambria Math" panose="02040503050406030204" pitchFamily="18" charset="0"/>
                            </a:rPr>
                            <m:t>𝒇</m:t>
                          </m:r>
                        </m:e>
                        <m:sub>
                          <m:r>
                            <a:rPr lang="en-US" altLang="ja-JP" sz="1500" b="1" i="1">
                              <a:solidFill>
                                <a:schemeClr val="tx1">
                                  <a:lumMod val="75000"/>
                                  <a:lumOff val="25000"/>
                                </a:schemeClr>
                              </a:solidFill>
                              <a:latin typeface="Cambria Math" panose="02040503050406030204" pitchFamily="18" charset="0"/>
                            </a:rPr>
                            <m:t>𝒔</m:t>
                          </m:r>
                        </m:sub>
                      </m:sSub>
                      <m:r>
                        <a:rPr lang="en-US" altLang="ja-JP" sz="1500">
                          <a:solidFill>
                            <a:schemeClr val="tx1">
                              <a:lumMod val="75000"/>
                              <a:lumOff val="25000"/>
                            </a:schemeClr>
                          </a:solidFill>
                          <a:latin typeface="Cambria Math" panose="02040503050406030204" pitchFamily="18" charset="0"/>
                        </a:rPr>
                        <m:t>=</m:t>
                      </m:r>
                      <m:f>
                        <m:fPr>
                          <m:ctrlPr>
                            <a:rPr lang="ja-JP" altLang="ja-JP" sz="1500" i="1">
                              <a:solidFill>
                                <a:schemeClr val="tx1">
                                  <a:lumMod val="75000"/>
                                  <a:lumOff val="25000"/>
                                </a:schemeClr>
                              </a:solidFill>
                              <a:latin typeface="Cambria Math" panose="02040503050406030204" pitchFamily="18" charset="0"/>
                            </a:rPr>
                          </m:ctrlPr>
                        </m:fPr>
                        <m:num>
                          <m:r>
                            <m:rPr>
                              <m:sty m:val="p"/>
                            </m:rPr>
                            <a:rPr lang="en-US" altLang="ja-JP" sz="1500">
                              <a:solidFill>
                                <a:schemeClr val="tx1">
                                  <a:lumMod val="75000"/>
                                  <a:lumOff val="25000"/>
                                </a:schemeClr>
                              </a:solidFill>
                              <a:latin typeface="Cambria Math" panose="02040503050406030204" pitchFamily="18" charset="0"/>
                            </a:rPr>
                            <m:t>Σ</m:t>
                          </m:r>
                          <m:sSub>
                            <m:sSubPr>
                              <m:ctrlPr>
                                <a:rPr lang="ja-JP" altLang="ja-JP" sz="1500" b="1" i="1">
                                  <a:solidFill>
                                    <a:schemeClr val="tx1">
                                      <a:lumMod val="75000"/>
                                      <a:lumOff val="25000"/>
                                    </a:schemeClr>
                                  </a:solidFill>
                                  <a:latin typeface="Cambria Math" panose="02040503050406030204" pitchFamily="18" charset="0"/>
                                </a:rPr>
                              </m:ctrlPr>
                            </m:sSubPr>
                            <m:e>
                              <m:r>
                                <a:rPr lang="en-US" altLang="ja-JP" sz="1500" b="1" i="1">
                                  <a:solidFill>
                                    <a:schemeClr val="tx1">
                                      <a:lumMod val="75000"/>
                                      <a:lumOff val="25000"/>
                                    </a:schemeClr>
                                  </a:solidFill>
                                  <a:latin typeface="Cambria Math" panose="02040503050406030204" pitchFamily="18" charset="0"/>
                                </a:rPr>
                                <m:t>𝒇</m:t>
                              </m:r>
                            </m:e>
                            <m:sub>
                              <m:r>
                                <a:rPr lang="en-US" altLang="ja-JP" sz="1500" b="1" i="1">
                                  <a:solidFill>
                                    <a:schemeClr val="tx1">
                                      <a:lumMod val="75000"/>
                                      <a:lumOff val="25000"/>
                                    </a:schemeClr>
                                  </a:solidFill>
                                  <a:latin typeface="Cambria Math" panose="02040503050406030204" pitchFamily="18" charset="0"/>
                                </a:rPr>
                                <m:t>𝒅</m:t>
                              </m:r>
                              <m:r>
                                <a:rPr lang="en-US" altLang="ja-JP" sz="1500" b="1" i="1">
                                  <a:solidFill>
                                    <a:schemeClr val="tx1">
                                      <a:lumMod val="75000"/>
                                      <a:lumOff val="25000"/>
                                    </a:schemeClr>
                                  </a:solidFill>
                                  <a:latin typeface="Cambria Math" panose="02040503050406030204" pitchFamily="18" charset="0"/>
                                </a:rPr>
                                <m:t> </m:t>
                              </m:r>
                            </m:sub>
                          </m:sSub>
                        </m:num>
                        <m:den>
                          <m:sSub>
                            <m:sSubPr>
                              <m:ctrlPr>
                                <a:rPr lang="ja-JP" altLang="ja-JP" sz="1500" i="1">
                                  <a:solidFill>
                                    <a:schemeClr val="tx1">
                                      <a:lumMod val="75000"/>
                                      <a:lumOff val="25000"/>
                                    </a:schemeClr>
                                  </a:solidFill>
                                  <a:latin typeface="Cambria Math" panose="02040503050406030204" pitchFamily="18" charset="0"/>
                                </a:rPr>
                              </m:ctrlPr>
                            </m:sSubPr>
                            <m:e>
                              <m:r>
                                <a:rPr lang="en-US" altLang="ja-JP" sz="1500" i="1">
                                  <a:solidFill>
                                    <a:schemeClr val="tx1">
                                      <a:lumMod val="75000"/>
                                      <a:lumOff val="25000"/>
                                    </a:schemeClr>
                                  </a:solidFill>
                                  <a:latin typeface="Cambria Math" panose="02040503050406030204" pitchFamily="18" charset="0"/>
                                </a:rPr>
                                <m:t>𝑉</m:t>
                              </m:r>
                            </m:e>
                            <m:sub>
                              <m:r>
                                <a:rPr lang="en-US" altLang="ja-JP" sz="1500" i="1">
                                  <a:solidFill>
                                    <a:schemeClr val="tx1">
                                      <a:lumMod val="75000"/>
                                      <a:lumOff val="25000"/>
                                    </a:schemeClr>
                                  </a:solidFill>
                                  <a:latin typeface="Cambria Math" panose="02040503050406030204" pitchFamily="18" charset="0"/>
                                </a:rPr>
                                <m:t>𝑔𝑟𝑖𝑑</m:t>
                              </m:r>
                            </m:sub>
                          </m:sSub>
                        </m:den>
                      </m:f>
                      <m:r>
                        <a:rPr lang="en-US" altLang="ja-JP" sz="1500" i="1">
                          <a:solidFill>
                            <a:schemeClr val="tx1">
                              <a:lumMod val="75000"/>
                              <a:lumOff val="25000"/>
                            </a:schemeClr>
                          </a:solidFill>
                          <a:latin typeface="Cambria Math" panose="02040503050406030204" pitchFamily="18" charset="0"/>
                        </a:rPr>
                        <m:t>=</m:t>
                      </m:r>
                      <m:f>
                        <m:fPr>
                          <m:ctrlPr>
                            <a:rPr lang="ja-JP" altLang="ja-JP" sz="1500" i="1">
                              <a:solidFill>
                                <a:schemeClr val="tx1">
                                  <a:lumMod val="75000"/>
                                  <a:lumOff val="25000"/>
                                </a:schemeClr>
                              </a:solidFill>
                              <a:latin typeface="Cambria Math" panose="02040503050406030204" pitchFamily="18" charset="0"/>
                            </a:rPr>
                          </m:ctrlPr>
                        </m:fPr>
                        <m:num>
                          <m:r>
                            <m:rPr>
                              <m:sty m:val="p"/>
                            </m:rPr>
                            <a:rPr lang="en-US" altLang="ja-JP" sz="1500">
                              <a:solidFill>
                                <a:schemeClr val="tx1">
                                  <a:lumMod val="75000"/>
                                  <a:lumOff val="25000"/>
                                </a:schemeClr>
                              </a:solidFill>
                              <a:latin typeface="Cambria Math" panose="02040503050406030204" pitchFamily="18" charset="0"/>
                            </a:rPr>
                            <m:t>Σ</m:t>
                          </m:r>
                          <m:r>
                            <a:rPr lang="en-US" altLang="ja-JP" sz="1500" i="1">
                              <a:solidFill>
                                <a:schemeClr val="tx1">
                                  <a:lumMod val="75000"/>
                                  <a:lumOff val="25000"/>
                                </a:schemeClr>
                              </a:solidFill>
                              <a:latin typeface="Cambria Math" panose="02040503050406030204" pitchFamily="18" charset="0"/>
                            </a:rPr>
                            <m:t>𝛽</m:t>
                          </m:r>
                          <m:sSub>
                            <m:sSubPr>
                              <m:ctrlPr>
                                <a:rPr lang="ja-JP" altLang="ja-JP" sz="1500" i="1">
                                  <a:solidFill>
                                    <a:schemeClr val="tx1">
                                      <a:lumMod val="75000"/>
                                      <a:lumOff val="25000"/>
                                    </a:schemeClr>
                                  </a:solidFill>
                                  <a:latin typeface="Cambria Math" panose="02040503050406030204" pitchFamily="18" charset="0"/>
                                </a:rPr>
                              </m:ctrlPr>
                            </m:sSubPr>
                            <m:e>
                              <m:r>
                                <a:rPr lang="en-US" altLang="ja-JP" sz="1500" i="1">
                                  <a:solidFill>
                                    <a:schemeClr val="tx1">
                                      <a:lumMod val="75000"/>
                                      <a:lumOff val="25000"/>
                                    </a:schemeClr>
                                  </a:solidFill>
                                  <a:latin typeface="Cambria Math" panose="02040503050406030204" pitchFamily="18" charset="0"/>
                                </a:rPr>
                                <m:t>𝑉</m:t>
                              </m:r>
                            </m:e>
                            <m:sub>
                              <m:r>
                                <a:rPr lang="en-US" altLang="ja-JP" sz="1500" i="1">
                                  <a:solidFill>
                                    <a:schemeClr val="tx1">
                                      <a:lumMod val="75000"/>
                                      <a:lumOff val="25000"/>
                                    </a:schemeClr>
                                  </a:solidFill>
                                  <a:latin typeface="Cambria Math" panose="02040503050406030204" pitchFamily="18" charset="0"/>
                                </a:rPr>
                                <m:t>𝑆</m:t>
                              </m:r>
                            </m:sub>
                          </m:sSub>
                          <m:d>
                            <m:dPr>
                              <m:ctrlPr>
                                <a:rPr lang="ja-JP" altLang="ja-JP" sz="1500" i="1">
                                  <a:solidFill>
                                    <a:schemeClr val="tx1">
                                      <a:lumMod val="75000"/>
                                      <a:lumOff val="25000"/>
                                    </a:schemeClr>
                                  </a:solidFill>
                                  <a:latin typeface="Cambria Math" panose="02040503050406030204" pitchFamily="18" charset="0"/>
                                </a:rPr>
                              </m:ctrlPr>
                            </m:dPr>
                            <m:e>
                              <m:r>
                                <a:rPr lang="en-US" altLang="ja-JP" sz="1500" b="1" i="1">
                                  <a:solidFill>
                                    <a:schemeClr val="tx1">
                                      <a:lumMod val="75000"/>
                                      <a:lumOff val="25000"/>
                                    </a:schemeClr>
                                  </a:solidFill>
                                  <a:latin typeface="Cambria Math" panose="02040503050406030204" pitchFamily="18" charset="0"/>
                                </a:rPr>
                                <m:t>𝒗</m:t>
                              </m:r>
                              <m:r>
                                <a:rPr lang="en-US" altLang="ja-JP" sz="1500" b="1" i="1">
                                  <a:solidFill>
                                    <a:schemeClr val="tx1">
                                      <a:lumMod val="75000"/>
                                      <a:lumOff val="25000"/>
                                    </a:schemeClr>
                                  </a:solidFill>
                                  <a:latin typeface="Cambria Math" panose="02040503050406030204" pitchFamily="18" charset="0"/>
                                </a:rPr>
                                <m:t>−</m:t>
                              </m:r>
                              <m:sSub>
                                <m:sSubPr>
                                  <m:ctrlPr>
                                    <a:rPr lang="en-US" altLang="ja-JP" sz="1500" b="1" i="1">
                                      <a:solidFill>
                                        <a:schemeClr val="tx1">
                                          <a:lumMod val="75000"/>
                                          <a:lumOff val="25000"/>
                                        </a:schemeClr>
                                      </a:solidFill>
                                      <a:latin typeface="Cambria Math" panose="02040503050406030204" pitchFamily="18" charset="0"/>
                                    </a:rPr>
                                  </m:ctrlPr>
                                </m:sSubPr>
                                <m:e>
                                  <m:r>
                                    <a:rPr lang="en-US" altLang="ja-JP" sz="1500" b="1" i="1">
                                      <a:solidFill>
                                        <a:schemeClr val="tx1">
                                          <a:lumMod val="75000"/>
                                          <a:lumOff val="25000"/>
                                        </a:schemeClr>
                                      </a:solidFill>
                                      <a:latin typeface="Cambria Math" panose="02040503050406030204" pitchFamily="18" charset="0"/>
                                    </a:rPr>
                                    <m:t>𝒖</m:t>
                                  </m:r>
                                </m:e>
                                <m:sub>
                                  <m:r>
                                    <a:rPr lang="en-US" altLang="ja-JP" sz="1500" b="1" i="1">
                                      <a:solidFill>
                                        <a:schemeClr val="tx1">
                                          <a:lumMod val="75000"/>
                                          <a:lumOff val="25000"/>
                                        </a:schemeClr>
                                      </a:solidFill>
                                      <a:latin typeface="Cambria Math" panose="02040503050406030204" pitchFamily="18" charset="0"/>
                                    </a:rPr>
                                    <m:t>𝒇</m:t>
                                  </m:r>
                                </m:sub>
                              </m:sSub>
                            </m:e>
                          </m:d>
                        </m:num>
                        <m:den>
                          <m:d>
                            <m:dPr>
                              <m:ctrlPr>
                                <a:rPr lang="ja-JP" altLang="ja-JP" sz="1500" i="1">
                                  <a:solidFill>
                                    <a:schemeClr val="tx1">
                                      <a:lumMod val="75000"/>
                                      <a:lumOff val="25000"/>
                                    </a:schemeClr>
                                  </a:solidFill>
                                  <a:latin typeface="Cambria Math" panose="02040503050406030204" pitchFamily="18" charset="0"/>
                                </a:rPr>
                              </m:ctrlPr>
                            </m:dPr>
                            <m:e>
                              <m:r>
                                <a:rPr lang="en-US" altLang="ja-JP" sz="1500" i="1">
                                  <a:solidFill>
                                    <a:schemeClr val="tx1">
                                      <a:lumMod val="75000"/>
                                      <a:lumOff val="25000"/>
                                    </a:schemeClr>
                                  </a:solidFill>
                                  <a:latin typeface="Cambria Math" panose="02040503050406030204" pitchFamily="18" charset="0"/>
                                </a:rPr>
                                <m:t>1−</m:t>
                              </m:r>
                              <m:r>
                                <a:rPr lang="en-US" altLang="ja-JP" sz="1500" i="1">
                                  <a:solidFill>
                                    <a:schemeClr val="tx1">
                                      <a:lumMod val="75000"/>
                                      <a:lumOff val="25000"/>
                                    </a:schemeClr>
                                  </a:solidFill>
                                  <a:latin typeface="Cambria Math" panose="02040503050406030204" pitchFamily="18" charset="0"/>
                                </a:rPr>
                                <m:t>𝜀</m:t>
                              </m:r>
                            </m:e>
                          </m:d>
                          <m:sSub>
                            <m:sSubPr>
                              <m:ctrlPr>
                                <a:rPr lang="ja-JP" altLang="ja-JP" sz="1500" i="1">
                                  <a:solidFill>
                                    <a:schemeClr val="tx1">
                                      <a:lumMod val="75000"/>
                                      <a:lumOff val="25000"/>
                                    </a:schemeClr>
                                  </a:solidFill>
                                  <a:latin typeface="Cambria Math" panose="02040503050406030204" pitchFamily="18" charset="0"/>
                                </a:rPr>
                              </m:ctrlPr>
                            </m:sSubPr>
                            <m:e>
                              <m:r>
                                <a:rPr lang="en-US" altLang="ja-JP" sz="1500" i="1">
                                  <a:solidFill>
                                    <a:schemeClr val="tx1">
                                      <a:lumMod val="75000"/>
                                      <a:lumOff val="25000"/>
                                    </a:schemeClr>
                                  </a:solidFill>
                                  <a:latin typeface="Cambria Math" panose="02040503050406030204" pitchFamily="18" charset="0"/>
                                </a:rPr>
                                <m:t>𝑉</m:t>
                              </m:r>
                            </m:e>
                            <m:sub>
                              <m:r>
                                <a:rPr lang="en-US" altLang="ja-JP" sz="1500" i="1">
                                  <a:solidFill>
                                    <a:schemeClr val="tx1">
                                      <a:lumMod val="75000"/>
                                      <a:lumOff val="25000"/>
                                    </a:schemeClr>
                                  </a:solidFill>
                                  <a:latin typeface="Cambria Math" panose="02040503050406030204" pitchFamily="18" charset="0"/>
                                </a:rPr>
                                <m:t>𝑔𝑟𝑖𝑑</m:t>
                              </m:r>
                            </m:sub>
                          </m:sSub>
                        </m:den>
                      </m:f>
                    </m:oMath>
                  </m:oMathPara>
                </a14:m>
                <a:endParaRPr lang="en-US" altLang="ja-JP" sz="1500" dirty="0">
                  <a:solidFill>
                    <a:schemeClr val="tx1">
                      <a:lumMod val="75000"/>
                      <a:lumOff val="25000"/>
                    </a:schemeClr>
                  </a:solidFill>
                  <a:latin typeface="ヒラギノ丸ゴ Pro W4" panose="020F0400000000000000" pitchFamily="34" charset="-128"/>
                  <a:ea typeface="ヒラギノ丸ゴ Pro W4" panose="020F0400000000000000" pitchFamily="34" charset="-128"/>
                </a:endParaRPr>
              </a:p>
            </p:txBody>
          </p:sp>
        </mc:Choice>
        <mc:Fallback xmlns="">
          <p:sp>
            <p:nvSpPr>
              <p:cNvPr id="17" name="テキスト ボックス 16">
                <a:extLst>
                  <a:ext uri="{FF2B5EF4-FFF2-40B4-BE49-F238E27FC236}">
                    <a16:creationId xmlns:a16="http://schemas.microsoft.com/office/drawing/2014/main" xmlns:a14="http://schemas.microsoft.com/office/drawing/2010/main" xmlns="" id="{A8CE8971-E44D-4DE1-98D0-ED02CC8CCA81}"/>
                  </a:ext>
                </a:extLst>
              </p:cNvPr>
              <p:cNvSpPr txBox="1">
                <a:spLocks noRot="1" noChangeAspect="1" noMove="1" noResize="1" noEditPoints="1" noAdjustHandles="1" noChangeArrowheads="1" noChangeShapeType="1" noTextEdit="1"/>
              </p:cNvSpPr>
              <p:nvPr/>
            </p:nvSpPr>
            <p:spPr>
              <a:xfrm>
                <a:off x="2668587" y="4871997"/>
                <a:ext cx="3181645" cy="642612"/>
              </a:xfrm>
              <a:prstGeom prst="rect">
                <a:avLst/>
              </a:prstGeom>
              <a:blipFill rotWithShape="0">
                <a:blip r:embed="rId7"/>
                <a:stretch>
                  <a:fillRect/>
                </a:stretch>
              </a:blipFill>
              <a:ln>
                <a:solidFill>
                  <a:srgbClr val="FF0000"/>
                </a:solidFill>
              </a:ln>
            </p:spPr>
            <p:txBody>
              <a:bodyPr/>
              <a:lstStyle/>
              <a:p>
                <a:r>
                  <a:rPr lang="ja-JP" altLang="en-US">
                    <a:noFill/>
                  </a:rPr>
                  <a:t> </a:t>
                </a:r>
              </a:p>
            </p:txBody>
          </p:sp>
        </mc:Fallback>
      </mc:AlternateContent>
      <p:sp>
        <p:nvSpPr>
          <p:cNvPr id="20" name="テキスト ボックス 19">
            <a:extLst>
              <a:ext uri="{FF2B5EF4-FFF2-40B4-BE49-F238E27FC236}">
                <a16:creationId xmlns="" xmlns:a16="http://schemas.microsoft.com/office/drawing/2014/main" id="{EDDF51A8-9015-4635-8A61-A8D4FEE02753}"/>
              </a:ext>
            </a:extLst>
          </p:cNvPr>
          <p:cNvSpPr txBox="1"/>
          <p:nvPr/>
        </p:nvSpPr>
        <p:spPr>
          <a:xfrm>
            <a:off x="5966085" y="4952320"/>
            <a:ext cx="1700432" cy="369332"/>
          </a:xfrm>
          <a:prstGeom prst="rect">
            <a:avLst/>
          </a:prstGeom>
          <a:noFill/>
        </p:spPr>
        <p:txBody>
          <a:bodyPr wrap="square" rtlCol="0">
            <a:spAutoFit/>
          </a:bodyPr>
          <a:lstStyle/>
          <a:p>
            <a:pPr algn="ctr"/>
            <a:r>
              <a:rPr lang="ja-JP" altLang="en-US" dirty="0">
                <a:solidFill>
                  <a:srgbClr val="FF0000"/>
                </a:solidFill>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運動量の交換</a:t>
            </a:r>
            <a:endParaRPr lang="en-US" altLang="ja-JP" dirty="0">
              <a:solidFill>
                <a:srgbClr val="FF0000"/>
              </a:solidFill>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 name="テキスト ボックス 20">
            <a:extLst>
              <a:ext uri="{FF2B5EF4-FFF2-40B4-BE49-F238E27FC236}">
                <a16:creationId xmlns="" xmlns:a16="http://schemas.microsoft.com/office/drawing/2014/main" id="{5C0F5A5F-CBD6-492D-A415-F108A373F486}"/>
              </a:ext>
            </a:extLst>
          </p:cNvPr>
          <p:cNvSpPr txBox="1"/>
          <p:nvPr/>
        </p:nvSpPr>
        <p:spPr>
          <a:xfrm>
            <a:off x="6718999" y="5669779"/>
            <a:ext cx="2425001" cy="553998"/>
          </a:xfrm>
          <a:prstGeom prst="rect">
            <a:avLst/>
          </a:prstGeom>
          <a:noFill/>
        </p:spPr>
        <p:txBody>
          <a:bodyPr wrap="square" rtlCol="0">
            <a:spAutoFit/>
          </a:bodyPr>
          <a:lstStyle/>
          <a:p>
            <a:r>
              <a:rPr lang="en-US" altLang="ja-JP" sz="1000" dirty="0">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[1] Y. Tsuji et al., 1993</a:t>
            </a:r>
          </a:p>
          <a:p>
            <a:r>
              <a:rPr lang="en-US" altLang="ja-JP" sz="1000" dirty="0">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[2] P.A. </a:t>
            </a:r>
            <a:r>
              <a:rPr lang="en-US" altLang="ja-JP" sz="1000" dirty="0" err="1">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Cundall</a:t>
            </a:r>
            <a:r>
              <a:rPr lang="en-US" altLang="ja-JP" sz="1000" dirty="0">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 and O.D. </a:t>
            </a:r>
            <a:r>
              <a:rPr lang="en-US" altLang="ja-JP" sz="1000" dirty="0" err="1">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Strack</a:t>
            </a:r>
            <a:r>
              <a:rPr lang="en-US" altLang="ja-JP" sz="1000" dirty="0">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 1979</a:t>
            </a:r>
          </a:p>
          <a:p>
            <a:r>
              <a:rPr lang="en-US" altLang="ja-JP" sz="1000" dirty="0">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[3] T.B. Anderson and R. Jackson, 1967</a:t>
            </a:r>
          </a:p>
        </p:txBody>
      </p:sp>
      <p:sp>
        <p:nvSpPr>
          <p:cNvPr id="22" name="円/楕円 21"/>
          <p:cNvSpPr/>
          <p:nvPr/>
        </p:nvSpPr>
        <p:spPr>
          <a:xfrm>
            <a:off x="1877653" y="3750161"/>
            <a:ext cx="380607" cy="386963"/>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円/楕円 23"/>
          <p:cNvSpPr/>
          <p:nvPr/>
        </p:nvSpPr>
        <p:spPr>
          <a:xfrm>
            <a:off x="7078502" y="3770066"/>
            <a:ext cx="380607" cy="386963"/>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7" name="直線矢印コネクタ 26"/>
          <p:cNvCxnSpPr/>
          <p:nvPr/>
        </p:nvCxnSpPr>
        <p:spPr>
          <a:xfrm flipH="1" flipV="1">
            <a:off x="2121504" y="4127678"/>
            <a:ext cx="939520" cy="73778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線矢印コネクタ 28"/>
          <p:cNvCxnSpPr>
            <a:endCxn id="24" idx="3"/>
          </p:cNvCxnSpPr>
          <p:nvPr/>
        </p:nvCxnSpPr>
        <p:spPr>
          <a:xfrm flipV="1">
            <a:off x="5120208" y="4100360"/>
            <a:ext cx="2014033" cy="75138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テキスト ボックス 24">
            <a:extLst>
              <a:ext uri="{FF2B5EF4-FFF2-40B4-BE49-F238E27FC236}">
                <a16:creationId xmlns="" xmlns:a16="http://schemas.microsoft.com/office/drawing/2014/main" id="{EBB9BA03-F82F-4F7D-8A4B-D9019D951B88}"/>
              </a:ext>
            </a:extLst>
          </p:cNvPr>
          <p:cNvSpPr txBox="1"/>
          <p:nvPr/>
        </p:nvSpPr>
        <p:spPr>
          <a:xfrm>
            <a:off x="617737" y="2319021"/>
            <a:ext cx="3773205" cy="523220"/>
          </a:xfrm>
          <a:prstGeom prst="rect">
            <a:avLst/>
          </a:prstGeom>
          <a:noFill/>
        </p:spPr>
        <p:txBody>
          <a:bodyPr wrap="square" rtlCol="0">
            <a:spAutoFit/>
          </a:bodyPr>
          <a:lstStyle/>
          <a:p>
            <a:r>
              <a:rPr lang="ja-JP" altLang="en-US" sz="1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・粒子移動を追跡する</a:t>
            </a:r>
            <a:r>
              <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Lagrange</a:t>
            </a:r>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的手法</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a:p>
            <a:r>
              <a:rPr lang="ja-JP" altLang="en-US" sz="1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・固相である粉末粒子の解析に用いた</a:t>
            </a:r>
            <a:endParaRPr lang="en-US" altLang="ja-JP" sz="1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6" name="正方形/長方形 25">
            <a:extLst>
              <a:ext uri="{FF2B5EF4-FFF2-40B4-BE49-F238E27FC236}">
                <a16:creationId xmlns="" xmlns:a16="http://schemas.microsoft.com/office/drawing/2014/main" id="{77C5E7A6-F3E0-4A25-8427-7628122BFC25}"/>
              </a:ext>
            </a:extLst>
          </p:cNvPr>
          <p:cNvSpPr/>
          <p:nvPr/>
        </p:nvSpPr>
        <p:spPr>
          <a:xfrm>
            <a:off x="581737" y="2356937"/>
            <a:ext cx="36000" cy="432000"/>
          </a:xfrm>
          <a:prstGeom prst="rect">
            <a:avLst/>
          </a:prstGeom>
          <a:solidFill>
            <a:srgbClr val="4068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sp>
        <p:nvSpPr>
          <p:cNvPr id="32" name="テキスト ボックス 31">
            <a:extLst>
              <a:ext uri="{FF2B5EF4-FFF2-40B4-BE49-F238E27FC236}">
                <a16:creationId xmlns="" xmlns:a16="http://schemas.microsoft.com/office/drawing/2014/main" id="{EBB9BA03-F82F-4F7D-8A4B-D9019D951B88}"/>
              </a:ext>
            </a:extLst>
          </p:cNvPr>
          <p:cNvSpPr txBox="1"/>
          <p:nvPr/>
        </p:nvSpPr>
        <p:spPr>
          <a:xfrm>
            <a:off x="4816787" y="2321394"/>
            <a:ext cx="3773205" cy="523220"/>
          </a:xfrm>
          <a:prstGeom prst="rect">
            <a:avLst/>
          </a:prstGeom>
          <a:noFill/>
        </p:spPr>
        <p:txBody>
          <a:bodyPr wrap="square" rtlCol="0">
            <a:spAutoFit/>
          </a:bodyPr>
          <a:lstStyle/>
          <a:p>
            <a:r>
              <a:rPr lang="ja-JP" altLang="en-US" sz="1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・空間を格子分割する</a:t>
            </a:r>
            <a:r>
              <a:rPr lang="en-US" altLang="ja-JP" sz="1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Euler</a:t>
            </a:r>
            <a:r>
              <a:rPr lang="ja-JP" altLang="en-US" sz="1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的手法</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a:p>
            <a:r>
              <a:rPr lang="ja-JP" altLang="en-US" sz="1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・気相である空気の解析に用いた</a:t>
            </a:r>
            <a:endParaRPr lang="en-US" altLang="ja-JP" sz="1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33" name="正方形/長方形 32">
            <a:extLst>
              <a:ext uri="{FF2B5EF4-FFF2-40B4-BE49-F238E27FC236}">
                <a16:creationId xmlns="" xmlns:a16="http://schemas.microsoft.com/office/drawing/2014/main" id="{77C5E7A6-F3E0-4A25-8427-7628122BFC25}"/>
              </a:ext>
            </a:extLst>
          </p:cNvPr>
          <p:cNvSpPr/>
          <p:nvPr/>
        </p:nvSpPr>
        <p:spPr>
          <a:xfrm>
            <a:off x="4780787" y="2359310"/>
            <a:ext cx="36000" cy="432000"/>
          </a:xfrm>
          <a:prstGeom prst="rect">
            <a:avLst/>
          </a:prstGeom>
          <a:solidFill>
            <a:srgbClr val="4068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mc:AlternateContent xmlns:mc="http://schemas.openxmlformats.org/markup-compatibility/2006" xmlns:a14="http://schemas.microsoft.com/office/drawing/2010/main">
        <mc:Choice Requires="a14">
          <p:sp>
            <p:nvSpPr>
              <p:cNvPr id="34" name="テキスト ボックス 33">
                <a:extLst>
                  <a:ext uri="{FF2B5EF4-FFF2-40B4-BE49-F238E27FC236}">
                    <a16:creationId xmlns="" xmlns:a16="http://schemas.microsoft.com/office/drawing/2014/main" id="{3C488A67-E909-6045-A58B-75EEC95BFEB5}"/>
                  </a:ext>
                </a:extLst>
              </p:cNvPr>
              <p:cNvSpPr txBox="1"/>
              <p:nvPr/>
            </p:nvSpPr>
            <p:spPr>
              <a:xfrm>
                <a:off x="5456767" y="6209207"/>
                <a:ext cx="610167" cy="16196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ja-JP" sz="1050" b="0" i="1" smtClean="0">
                          <a:latin typeface="Cambria Math" panose="02040503050406030204" pitchFamily="18" charset="0"/>
                        </a:rPr>
                        <m:t>ϵ</m:t>
                      </m:r>
                      <m:r>
                        <a:rPr lang="en-US" altLang="ja-JP" sz="1050" b="0" i="1" smtClean="0">
                          <a:latin typeface="Cambria Math" panose="02040503050406030204" pitchFamily="18" charset="0"/>
                        </a:rPr>
                        <m:t> :</m:t>
                      </m:r>
                      <m:r>
                        <a:rPr lang="ja-JP" altLang="en-US" sz="1050" i="1">
                          <a:latin typeface="Cambria Math" panose="02040503050406030204" pitchFamily="18" charset="0"/>
                        </a:rPr>
                        <m:t>空隙率</m:t>
                      </m:r>
                    </m:oMath>
                  </m:oMathPara>
                </a14:m>
                <a:endParaRPr lang="en-US" altLang="ja-JP" sz="1050" b="0" dirty="0">
                  <a:latin typeface="Cambria Math" panose="02040503050406030204" pitchFamily="18" charset="0"/>
                </a:endParaRPr>
              </a:p>
            </p:txBody>
          </p:sp>
        </mc:Choice>
        <mc:Fallback xmlns="">
          <p:sp>
            <p:nvSpPr>
              <p:cNvPr id="34" name="テキスト ボックス 33">
                <a:extLst>
                  <a:ext uri="{FF2B5EF4-FFF2-40B4-BE49-F238E27FC236}">
                    <a16:creationId xmlns:a16="http://schemas.microsoft.com/office/drawing/2014/main" xmlns:a14="http://schemas.microsoft.com/office/drawing/2010/main" xmlns="" id="{3C488A67-E909-6045-A58B-75EEC95BFEB5}"/>
                  </a:ext>
                </a:extLst>
              </p:cNvPr>
              <p:cNvSpPr txBox="1">
                <a:spLocks noRot="1" noChangeAspect="1" noMove="1" noResize="1" noEditPoints="1" noAdjustHandles="1" noChangeArrowheads="1" noChangeShapeType="1" noTextEdit="1"/>
              </p:cNvSpPr>
              <p:nvPr/>
            </p:nvSpPr>
            <p:spPr>
              <a:xfrm>
                <a:off x="5456767" y="6209207"/>
                <a:ext cx="610167" cy="161967"/>
              </a:xfrm>
              <a:prstGeom prst="rect">
                <a:avLst/>
              </a:prstGeom>
              <a:blipFill rotWithShape="0">
                <a:blip r:embed="rId8"/>
                <a:stretch>
                  <a:fillRect l="-2000" t="-11538" r="-9000" b="-26923"/>
                </a:stretch>
              </a:blipFill>
            </p:spPr>
            <p:txBody>
              <a:bodyPr/>
              <a:lstStyle/>
              <a:p>
                <a:r>
                  <a:rPr lang="ja-JP" altLang="en-US">
                    <a:noFill/>
                  </a:rPr>
                  <a:t> </a:t>
                </a:r>
              </a:p>
            </p:txBody>
          </p:sp>
        </mc:Fallback>
      </mc:AlternateContent>
      <p:sp>
        <p:nvSpPr>
          <p:cNvPr id="39" name="テキスト ボックス 38">
            <a:extLst>
              <a:ext uri="{FF2B5EF4-FFF2-40B4-BE49-F238E27FC236}">
                <a16:creationId xmlns="" xmlns:a16="http://schemas.microsoft.com/office/drawing/2014/main" id="{815C6898-2017-4BB8-8EB9-16B78A01BCF2}"/>
              </a:ext>
            </a:extLst>
          </p:cNvPr>
          <p:cNvSpPr txBox="1"/>
          <p:nvPr/>
        </p:nvSpPr>
        <p:spPr>
          <a:xfrm>
            <a:off x="516267" y="1071550"/>
            <a:ext cx="2357063" cy="400110"/>
          </a:xfrm>
          <a:prstGeom prst="rect">
            <a:avLst/>
          </a:prstGeom>
          <a:noFill/>
        </p:spPr>
        <p:txBody>
          <a:bodyPr wrap="square" rtlCol="0">
            <a:spAutoFit/>
          </a:bodyPr>
          <a:lstStyle/>
          <a:p>
            <a:pPr algn="ctr"/>
            <a:r>
              <a:rPr lang="en-US" altLang="ja-JP" sz="2000" dirty="0" smtClean="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DEM-CFD</a:t>
            </a:r>
            <a:r>
              <a:rPr lang="ja-JP" altLang="en-US" sz="2000" dirty="0" smtClean="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法</a:t>
            </a:r>
            <a:r>
              <a:rPr lang="en-US" altLang="ja-JP" sz="2000" baseline="30000" dirty="0" smtClean="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[1]</a:t>
            </a:r>
            <a:r>
              <a:rPr lang="en-US" altLang="ja-JP" sz="2000" dirty="0" smtClean="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 </a:t>
            </a:r>
            <a:endParaRPr lang="en-US" altLang="ja-JP" sz="20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0" name="テキスト ボックス 39">
            <a:extLst>
              <a:ext uri="{FF2B5EF4-FFF2-40B4-BE49-F238E27FC236}">
                <a16:creationId xmlns="" xmlns:a16="http://schemas.microsoft.com/office/drawing/2014/main" id="{EBB9BA03-F82F-4F7D-8A4B-D9019D951B88}"/>
              </a:ext>
            </a:extLst>
          </p:cNvPr>
          <p:cNvSpPr txBox="1"/>
          <p:nvPr/>
        </p:nvSpPr>
        <p:spPr>
          <a:xfrm>
            <a:off x="581737" y="3166454"/>
            <a:ext cx="3409110" cy="307777"/>
          </a:xfrm>
          <a:prstGeom prst="rect">
            <a:avLst/>
          </a:prstGeom>
          <a:noFill/>
        </p:spPr>
        <p:txBody>
          <a:bodyPr wrap="square" rtlCol="0">
            <a:spAutoFit/>
          </a:bodyPr>
          <a:lstStyle/>
          <a:p>
            <a:pPr algn="ctr"/>
            <a:r>
              <a:rPr lang="ja-JP" altLang="en-US" sz="1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並進・回転に対する運動方程式</a:t>
            </a:r>
            <a:endParaRPr lang="en-US" altLang="ja-JP" sz="1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41" name="テキスト ボックス 40">
            <a:extLst>
              <a:ext uri="{FF2B5EF4-FFF2-40B4-BE49-F238E27FC236}">
                <a16:creationId xmlns="" xmlns:a16="http://schemas.microsoft.com/office/drawing/2014/main" id="{EBB9BA03-F82F-4F7D-8A4B-D9019D951B88}"/>
              </a:ext>
            </a:extLst>
          </p:cNvPr>
          <p:cNvSpPr txBox="1"/>
          <p:nvPr/>
        </p:nvSpPr>
        <p:spPr>
          <a:xfrm>
            <a:off x="4660055" y="3069687"/>
            <a:ext cx="3922723" cy="523220"/>
          </a:xfrm>
          <a:prstGeom prst="rect">
            <a:avLst/>
          </a:prstGeom>
          <a:noFill/>
        </p:spPr>
        <p:txBody>
          <a:bodyPr wrap="square" rtlCol="0">
            <a:spAutoFit/>
          </a:bodyPr>
          <a:lstStyle/>
          <a:p>
            <a:pPr algn="ctr"/>
            <a:r>
              <a:rPr lang="ja-JP" altLang="en-US" sz="1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局所体積平均を適用した</a:t>
            </a:r>
            <a:endParaRPr lang="en-US" altLang="ja-JP" sz="1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a:p>
            <a:pPr algn="ctr"/>
            <a:r>
              <a:rPr lang="ja-JP" altLang="en-US" sz="1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ナビエ・ストークス方程式と連続の式</a:t>
            </a:r>
            <a:endParaRPr lang="en-US" altLang="ja-JP" sz="1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Tree>
    <p:extLst>
      <p:ext uri="{BB962C8B-B14F-4D97-AF65-F5344CB8AC3E}">
        <p14:creationId xmlns:p14="http://schemas.microsoft.com/office/powerpoint/2010/main" val="4002639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タイトル 3">
            <a:extLst>
              <a:ext uri="{FF2B5EF4-FFF2-40B4-BE49-F238E27FC236}">
                <a16:creationId xmlns="" xmlns:a16="http://schemas.microsoft.com/office/drawing/2014/main" id="{96E0CBAD-0D28-45A3-A005-D15AA4910BFE}"/>
              </a:ext>
            </a:extLst>
          </p:cNvPr>
          <p:cNvSpPr>
            <a:spLocks noGrp="1"/>
          </p:cNvSpPr>
          <p:nvPr>
            <p:ph type="title"/>
          </p:nvPr>
        </p:nvSpPr>
        <p:spPr>
          <a:xfrm>
            <a:off x="0" y="3773"/>
            <a:ext cx="9144000" cy="811289"/>
          </a:xfrm>
        </p:spPr>
        <p:txBody>
          <a:bodyPr>
            <a:normAutofit/>
          </a:bodyPr>
          <a:lstStyle/>
          <a:p>
            <a:r>
              <a:rPr kumimoji="1" lang="en-US" altLang="ja-JP" dirty="0"/>
              <a:t> </a:t>
            </a:r>
            <a:r>
              <a:rPr kumimoji="1" lang="ja-JP" altLang="en-US" dirty="0"/>
              <a:t>解析</a:t>
            </a:r>
            <a:r>
              <a:rPr kumimoji="1" lang="ja-JP" altLang="en-US" dirty="0" smtClean="0"/>
              <a:t>手法 </a:t>
            </a:r>
            <a:r>
              <a:rPr kumimoji="1" lang="en-US" altLang="ja-JP" dirty="0" smtClean="0"/>
              <a:t>– </a:t>
            </a:r>
            <a:r>
              <a:rPr lang="ja-JP" altLang="en-US" dirty="0"/>
              <a:t>境界</a:t>
            </a:r>
            <a:r>
              <a:rPr kumimoji="1" lang="ja-JP" altLang="en-US" dirty="0" smtClean="0"/>
              <a:t>条件</a:t>
            </a:r>
            <a:endParaRPr kumimoji="1" lang="ja-JP" altLang="en-US" dirty="0"/>
          </a:p>
        </p:txBody>
      </p:sp>
      <p:sp>
        <p:nvSpPr>
          <p:cNvPr id="38" name="テキスト ボックス 37">
            <a:extLst>
              <a:ext uri="{FF2B5EF4-FFF2-40B4-BE49-F238E27FC236}">
                <a16:creationId xmlns="" xmlns:a16="http://schemas.microsoft.com/office/drawing/2014/main" id="{A8B3454E-C9D9-0B42-8B90-B991DFFA47B4}"/>
              </a:ext>
            </a:extLst>
          </p:cNvPr>
          <p:cNvSpPr txBox="1"/>
          <p:nvPr/>
        </p:nvSpPr>
        <p:spPr>
          <a:xfrm>
            <a:off x="5198985" y="1316729"/>
            <a:ext cx="2604588" cy="461665"/>
          </a:xfrm>
          <a:prstGeom prst="rect">
            <a:avLst/>
          </a:prstGeom>
          <a:noFill/>
        </p:spPr>
        <p:txBody>
          <a:bodyPr wrap="square" rtlCol="0">
            <a:spAutoFit/>
          </a:bodyPr>
          <a:lstStyle/>
          <a:p>
            <a:r>
              <a:rPr lang="ja-JP" altLang="en-US"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埋め込み境界法</a:t>
            </a:r>
            <a:r>
              <a:rPr lang="en-US" altLang="ja-JP" sz="2400" baseline="30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[2]</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5" name="テキスト ボックス 24">
            <a:extLst>
              <a:ext uri="{FF2B5EF4-FFF2-40B4-BE49-F238E27FC236}">
                <a16:creationId xmlns="" xmlns:a16="http://schemas.microsoft.com/office/drawing/2014/main" id="{5C0F5A5F-CBD6-492D-A415-F108A373F486}"/>
              </a:ext>
            </a:extLst>
          </p:cNvPr>
          <p:cNvSpPr txBox="1"/>
          <p:nvPr/>
        </p:nvSpPr>
        <p:spPr>
          <a:xfrm>
            <a:off x="7392788" y="5899469"/>
            <a:ext cx="1739103" cy="400110"/>
          </a:xfrm>
          <a:prstGeom prst="rect">
            <a:avLst/>
          </a:prstGeom>
          <a:noFill/>
        </p:spPr>
        <p:txBody>
          <a:bodyPr wrap="square" rtlCol="0">
            <a:spAutoFit/>
          </a:bodyPr>
          <a:lstStyle/>
          <a:p>
            <a:r>
              <a:rPr lang="en-US" altLang="ja-JP" sz="1000" dirty="0">
                <a:solidFill>
                  <a:schemeClr val="tx1">
                    <a:lumMod val="65000"/>
                    <a:lumOff val="35000"/>
                  </a:schemeClr>
                </a:solidFill>
                <a:latin typeface="Arial" panose="020B0604020202020204" pitchFamily="34" charset="0"/>
                <a:ea typeface="源ノ角ゴシック JP Normal" panose="020B0400000000000000" pitchFamily="34" charset="-128"/>
                <a:cs typeface="Arial" panose="020B0604020202020204" pitchFamily="34" charset="0"/>
              </a:rPr>
              <a:t>[1] Y. </a:t>
            </a:r>
            <a:r>
              <a:rPr lang="en-US" altLang="ja-JP" sz="1000" dirty="0" err="1">
                <a:solidFill>
                  <a:schemeClr val="tx1">
                    <a:lumMod val="65000"/>
                    <a:lumOff val="35000"/>
                  </a:schemeClr>
                </a:solidFill>
                <a:latin typeface="Arial" panose="020B0604020202020204" pitchFamily="34" charset="0"/>
                <a:ea typeface="源ノ角ゴシック JP Normal" panose="020B0400000000000000" pitchFamily="34" charset="-128"/>
                <a:cs typeface="Arial" panose="020B0604020202020204" pitchFamily="34" charset="0"/>
              </a:rPr>
              <a:t>Shigeto</a:t>
            </a:r>
            <a:r>
              <a:rPr lang="en-US" altLang="ja-JP" sz="1000" dirty="0">
                <a:solidFill>
                  <a:schemeClr val="tx1">
                    <a:lumMod val="65000"/>
                    <a:lumOff val="35000"/>
                  </a:schemeClr>
                </a:solidFill>
                <a:latin typeface="Arial" panose="020B0604020202020204" pitchFamily="34" charset="0"/>
                <a:ea typeface="源ノ角ゴシック JP Normal" panose="020B0400000000000000" pitchFamily="34" charset="-128"/>
                <a:cs typeface="Arial" panose="020B0604020202020204" pitchFamily="34" charset="0"/>
              </a:rPr>
              <a:t> et al, 2013.</a:t>
            </a:r>
            <a:endParaRPr lang="en-US" altLang="ja-JP" sz="1000" dirty="0">
              <a:solidFill>
                <a:schemeClr val="bg1">
                  <a:lumMod val="50000"/>
                </a:schemeClr>
              </a:solidFill>
              <a:latin typeface="Arial" panose="020B0604020202020204" pitchFamily="34" charset="0"/>
              <a:ea typeface="源ノ角ゴシック JP Normal" panose="020B0400000000000000" pitchFamily="34" charset="-128"/>
              <a:cs typeface="Arial" panose="020B0604020202020204" pitchFamily="34" charset="0"/>
            </a:endParaRPr>
          </a:p>
          <a:p>
            <a:r>
              <a:rPr lang="en-US" altLang="ja-JP" sz="1000" dirty="0">
                <a:solidFill>
                  <a:schemeClr val="bg1">
                    <a:lumMod val="50000"/>
                  </a:schemeClr>
                </a:solidFill>
                <a:latin typeface="Arial" panose="020B0604020202020204" pitchFamily="34" charset="0"/>
                <a:ea typeface="源ノ角ゴシック JP Normal" panose="020B0400000000000000" pitchFamily="34" charset="-128"/>
                <a:cs typeface="Arial" panose="020B0604020202020204" pitchFamily="34" charset="0"/>
              </a:rPr>
              <a:t>[2] C.S. Peskin, 1972</a:t>
            </a:r>
          </a:p>
        </p:txBody>
      </p:sp>
      <mc:AlternateContent xmlns:mc="http://schemas.openxmlformats.org/markup-compatibility/2006" xmlns:a14="http://schemas.microsoft.com/office/drawing/2010/main">
        <mc:Choice Requires="a14">
          <p:sp>
            <p:nvSpPr>
              <p:cNvPr id="33" name="テキスト ボックス 32">
                <a:extLst>
                  <a:ext uri="{FF2B5EF4-FFF2-40B4-BE49-F238E27FC236}">
                    <a16:creationId xmlns="" xmlns:a16="http://schemas.microsoft.com/office/drawing/2014/main" id="{2DA8E3FC-9722-B740-A9D9-ECD6CE91E307}"/>
                  </a:ext>
                </a:extLst>
              </p:cNvPr>
              <p:cNvSpPr txBox="1"/>
              <p:nvPr/>
            </p:nvSpPr>
            <p:spPr>
              <a:xfrm>
                <a:off x="4900989" y="1945881"/>
                <a:ext cx="1465401" cy="2022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200" b="1" i="1">
                          <a:latin typeface="Cambria Math" panose="02040503050406030204" pitchFamily="18" charset="0"/>
                          <a:ea typeface="Cambria Math" panose="02040503050406030204" pitchFamily="18" charset="0"/>
                        </a:rPr>
                        <m:t>𝐮</m:t>
                      </m:r>
                      <m:r>
                        <a:rPr lang="en-US" altLang="ja-JP" sz="1200" b="1" i="1">
                          <a:latin typeface="Cambria Math" panose="02040503050406030204" pitchFamily="18" charset="0"/>
                          <a:ea typeface="Cambria Math" panose="02040503050406030204" pitchFamily="18" charset="0"/>
                        </a:rPr>
                        <m:t>=</m:t>
                      </m:r>
                      <m:d>
                        <m:dPr>
                          <m:ctrlPr>
                            <a:rPr lang="ja-JP" altLang="ja-JP" sz="1200" i="1">
                              <a:latin typeface="Cambria Math" panose="02040503050406030204" pitchFamily="18" charset="0"/>
                            </a:rPr>
                          </m:ctrlPr>
                        </m:dPr>
                        <m:e>
                          <m:r>
                            <a:rPr lang="en-US" altLang="ja-JP" sz="1200" b="1" i="1">
                              <a:latin typeface="Cambria Math" panose="02040503050406030204" pitchFamily="18" charset="0"/>
                              <a:ea typeface="Cambria Math" panose="02040503050406030204" pitchFamily="18" charset="0"/>
                            </a:rPr>
                            <m:t>𝟏</m:t>
                          </m:r>
                          <m:r>
                            <a:rPr lang="en-US" altLang="ja-JP" sz="1200" i="1">
                              <a:latin typeface="Cambria Math" panose="02040503050406030204" pitchFamily="18" charset="0"/>
                              <a:ea typeface="Cambria Math" panose="02040503050406030204" pitchFamily="18" charset="0"/>
                            </a:rPr>
                            <m:t>−</m:t>
                          </m:r>
                          <m:r>
                            <a:rPr lang="en-US" altLang="ja-JP" sz="1200" i="1">
                              <a:latin typeface="Cambria Math" panose="02040503050406030204" pitchFamily="18" charset="0"/>
                              <a:ea typeface="Cambria Math" panose="02040503050406030204" pitchFamily="18" charset="0"/>
                            </a:rPr>
                            <m:t>𝛼</m:t>
                          </m:r>
                        </m:e>
                      </m:d>
                      <m:sSub>
                        <m:sSubPr>
                          <m:ctrlPr>
                            <a:rPr lang="ja-JP" altLang="ja-JP" sz="1200" i="1">
                              <a:latin typeface="Cambria Math" panose="02040503050406030204" pitchFamily="18" charset="0"/>
                            </a:rPr>
                          </m:ctrlPr>
                        </m:sSubPr>
                        <m:e>
                          <m:r>
                            <a:rPr lang="en-US" altLang="ja-JP" sz="1200" b="1" i="1">
                              <a:latin typeface="Cambria Math" panose="02040503050406030204" pitchFamily="18" charset="0"/>
                              <a:ea typeface="Cambria Math" panose="02040503050406030204" pitchFamily="18" charset="0"/>
                            </a:rPr>
                            <m:t>𝐮</m:t>
                          </m:r>
                        </m:e>
                        <m:sub>
                          <m:r>
                            <a:rPr lang="en-US" altLang="ja-JP" sz="1200" b="1" i="1">
                              <a:latin typeface="Cambria Math" panose="02040503050406030204" pitchFamily="18" charset="0"/>
                              <a:ea typeface="Cambria Math" panose="02040503050406030204" pitchFamily="18" charset="0"/>
                            </a:rPr>
                            <m:t>𝒇</m:t>
                          </m:r>
                        </m:sub>
                      </m:sSub>
                      <m:r>
                        <a:rPr lang="en-US" altLang="ja-JP" sz="1200" b="1" i="1">
                          <a:latin typeface="Cambria Math" panose="02040503050406030204" pitchFamily="18" charset="0"/>
                          <a:ea typeface="Cambria Math" panose="02040503050406030204" pitchFamily="18" charset="0"/>
                        </a:rPr>
                        <m:t>+</m:t>
                      </m:r>
                      <m:r>
                        <a:rPr lang="en-US" altLang="ja-JP" sz="1200" i="1">
                          <a:latin typeface="Cambria Math" panose="02040503050406030204" pitchFamily="18" charset="0"/>
                          <a:ea typeface="Cambria Math" panose="02040503050406030204" pitchFamily="18" charset="0"/>
                        </a:rPr>
                        <m:t>𝛼</m:t>
                      </m:r>
                      <m:sSub>
                        <m:sSubPr>
                          <m:ctrlPr>
                            <a:rPr lang="ja-JP" altLang="ja-JP" sz="1200" i="1">
                              <a:latin typeface="Cambria Math" panose="02040503050406030204" pitchFamily="18" charset="0"/>
                            </a:rPr>
                          </m:ctrlPr>
                        </m:sSubPr>
                        <m:e>
                          <m:r>
                            <a:rPr lang="en-US" altLang="ja-JP" sz="1200" b="1" i="1">
                              <a:latin typeface="Cambria Math" panose="02040503050406030204" pitchFamily="18" charset="0"/>
                              <a:ea typeface="Cambria Math" panose="02040503050406030204" pitchFamily="18" charset="0"/>
                            </a:rPr>
                            <m:t>𝐮</m:t>
                          </m:r>
                        </m:e>
                        <m:sub>
                          <m:r>
                            <a:rPr lang="en-US" altLang="ja-JP" sz="1200" b="1" i="1">
                              <a:latin typeface="Cambria Math" panose="02040503050406030204" pitchFamily="18" charset="0"/>
                              <a:ea typeface="Cambria Math" panose="02040503050406030204" pitchFamily="18" charset="0"/>
                            </a:rPr>
                            <m:t>𝒘</m:t>
                          </m:r>
                        </m:sub>
                      </m:sSub>
                    </m:oMath>
                  </m:oMathPara>
                </a14:m>
                <a:endParaRPr lang="ja-JP" altLang="en-US" sz="1200" dirty="0">
                  <a:latin typeface="Cambria Math" panose="02040503050406030204" pitchFamily="18" charset="0"/>
                </a:endParaRPr>
              </a:p>
            </p:txBody>
          </p:sp>
        </mc:Choice>
        <mc:Fallback xmlns="">
          <p:sp>
            <p:nvSpPr>
              <p:cNvPr id="33" name="テキスト ボックス 32">
                <a:extLst>
                  <a:ext uri="{FF2B5EF4-FFF2-40B4-BE49-F238E27FC236}">
                    <a16:creationId xmlns:a16="http://schemas.microsoft.com/office/drawing/2014/main" xmlns:a14="http://schemas.microsoft.com/office/drawing/2010/main" xmlns="" id="{2DA8E3FC-9722-B740-A9D9-ECD6CE91E307}"/>
                  </a:ext>
                </a:extLst>
              </p:cNvPr>
              <p:cNvSpPr txBox="1">
                <a:spLocks noRot="1" noChangeAspect="1" noMove="1" noResize="1" noEditPoints="1" noAdjustHandles="1" noChangeArrowheads="1" noChangeShapeType="1" noTextEdit="1"/>
              </p:cNvSpPr>
              <p:nvPr/>
            </p:nvSpPr>
            <p:spPr>
              <a:xfrm>
                <a:off x="4900989" y="1945881"/>
                <a:ext cx="1465401" cy="202235"/>
              </a:xfrm>
              <a:prstGeom prst="rect">
                <a:avLst/>
              </a:prstGeom>
              <a:blipFill rotWithShape="0">
                <a:blip r:embed="rId3"/>
                <a:stretch>
                  <a:fillRect l="-1250" b="-2727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6" name="テキスト ボックス 35">
                <a:extLst>
                  <a:ext uri="{FF2B5EF4-FFF2-40B4-BE49-F238E27FC236}">
                    <a16:creationId xmlns="" xmlns:a16="http://schemas.microsoft.com/office/drawing/2014/main" id="{3C488A67-E909-6045-A58B-75EEC95BFEB5}"/>
                  </a:ext>
                </a:extLst>
              </p:cNvPr>
              <p:cNvSpPr txBox="1"/>
              <p:nvPr/>
            </p:nvSpPr>
            <p:spPr>
              <a:xfrm>
                <a:off x="4768762" y="2366219"/>
                <a:ext cx="1681871" cy="161839"/>
              </a:xfrm>
              <a:prstGeom prst="rect">
                <a:avLst/>
              </a:prstGeom>
              <a:noFill/>
            </p:spPr>
            <p:txBody>
              <a:bodyPr wrap="none" lIns="0" tIns="0" rIns="0" bIns="0" rtlCol="0">
                <a:spAutoFit/>
              </a:bodyPr>
              <a:lstStyle/>
              <a:p>
                <a14:m>
                  <m:oMath xmlns:m="http://schemas.openxmlformats.org/officeDocument/2006/math">
                    <m:r>
                      <a:rPr lang="ja-JP" altLang="en-US" sz="1050" b="0" i="1" smtClean="0">
                        <a:latin typeface="Cambria Math" panose="02040503050406030204" pitchFamily="18" charset="0"/>
                      </a:rPr>
                      <m:t>𝛼</m:t>
                    </m:r>
                    <m:r>
                      <a:rPr lang="en-US" altLang="ja-JP" sz="1050" b="0" i="1">
                        <a:latin typeface="Cambria Math" panose="02040503050406030204" pitchFamily="18" charset="0"/>
                      </a:rPr>
                      <m:t> :</m:t>
                    </m:r>
                    <m:r>
                      <a:rPr lang="ja-JP" altLang="en-US" sz="1050" i="1">
                        <a:latin typeface="Cambria Math" panose="02040503050406030204" pitchFamily="18" charset="0"/>
                      </a:rPr>
                      <m:t>グリッド</m:t>
                    </m:r>
                    <m:r>
                      <a:rPr lang="ja-JP" altLang="en-US" sz="1050" i="1" dirty="0">
                        <a:latin typeface="Cambria Math" panose="02040503050406030204" pitchFamily="18" charset="0"/>
                      </a:rPr>
                      <m:t>内</m:t>
                    </m:r>
                  </m:oMath>
                </a14:m>
                <a:r>
                  <a:rPr lang="ja-JP" altLang="en-US" sz="1050" i="1" dirty="0">
                    <a:latin typeface="Cambria Math" panose="02040503050406030204" pitchFamily="18" charset="0"/>
                  </a:rPr>
                  <a:t>の</a:t>
                </a:r>
                <a:r>
                  <a:rPr lang="ja-JP" altLang="en-US" sz="1050" dirty="0">
                    <a:latin typeface="Cambria Math" panose="02040503050406030204" pitchFamily="18" charset="0"/>
                  </a:rPr>
                  <a:t>壁面の割合</a:t>
                </a:r>
                <a:endParaRPr lang="en-US" altLang="ja-JP" sz="1050" i="1" dirty="0">
                  <a:latin typeface="Cambria Math" panose="02040503050406030204" pitchFamily="18" charset="0"/>
                </a:endParaRPr>
              </a:p>
            </p:txBody>
          </p:sp>
        </mc:Choice>
        <mc:Fallback xmlns="">
          <p:sp>
            <p:nvSpPr>
              <p:cNvPr id="36" name="テキスト ボックス 35">
                <a:extLst>
                  <a:ext uri="{FF2B5EF4-FFF2-40B4-BE49-F238E27FC236}">
                    <a16:creationId xmlns:a16="http://schemas.microsoft.com/office/drawing/2014/main" xmlns:a14="http://schemas.microsoft.com/office/drawing/2010/main" xmlns="" id="{3C488A67-E909-6045-A58B-75EEC95BFEB5}"/>
                  </a:ext>
                </a:extLst>
              </p:cNvPr>
              <p:cNvSpPr txBox="1">
                <a:spLocks noRot="1" noChangeAspect="1" noMove="1" noResize="1" noEditPoints="1" noAdjustHandles="1" noChangeArrowheads="1" noChangeShapeType="1" noTextEdit="1"/>
              </p:cNvSpPr>
              <p:nvPr/>
            </p:nvSpPr>
            <p:spPr>
              <a:xfrm>
                <a:off x="4768762" y="2366219"/>
                <a:ext cx="1681871" cy="161839"/>
              </a:xfrm>
              <a:prstGeom prst="rect">
                <a:avLst/>
              </a:prstGeom>
              <a:blipFill rotWithShape="0">
                <a:blip r:embed="rId4"/>
                <a:stretch>
                  <a:fillRect l="-1812" t="-25926" r="-4348" b="-4814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7" name="テキスト ボックス 36">
                <a:extLst>
                  <a:ext uri="{FF2B5EF4-FFF2-40B4-BE49-F238E27FC236}">
                    <a16:creationId xmlns="" xmlns:a16="http://schemas.microsoft.com/office/drawing/2014/main" id="{88EB40B3-8E90-4848-927F-682CE85256E5}"/>
                  </a:ext>
                </a:extLst>
              </p:cNvPr>
              <p:cNvSpPr txBox="1"/>
              <p:nvPr/>
            </p:nvSpPr>
            <p:spPr>
              <a:xfrm>
                <a:off x="6678358" y="1852938"/>
                <a:ext cx="1444754" cy="38812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ja-JP" sz="1200" b="1" i="1" smtClean="0">
                              <a:latin typeface="Cambria Math" panose="02040503050406030204" pitchFamily="18" charset="0"/>
                            </a:rPr>
                          </m:ctrlPr>
                        </m:sSubPr>
                        <m:e>
                          <m:r>
                            <a:rPr lang="en-US" altLang="ja-JP" sz="1200" b="1" i="1" smtClean="0">
                              <a:latin typeface="Cambria Math" panose="02040503050406030204" pitchFamily="18" charset="0"/>
                            </a:rPr>
                            <m:t>𝑭</m:t>
                          </m:r>
                        </m:e>
                        <m:sub>
                          <m:r>
                            <a:rPr lang="en-US" altLang="ja-JP" sz="1200" b="1" i="1" smtClean="0">
                              <a:latin typeface="Cambria Math" panose="02040503050406030204" pitchFamily="18" charset="0"/>
                            </a:rPr>
                            <m:t>𝑰𝑩</m:t>
                          </m:r>
                        </m:sub>
                      </m:sSub>
                      <m:r>
                        <a:rPr lang="en-US" altLang="ja-JP" sz="1200" b="1" i="1" smtClean="0">
                          <a:latin typeface="Cambria Math" panose="02040503050406030204" pitchFamily="18" charset="0"/>
                        </a:rPr>
                        <m:t>=</m:t>
                      </m:r>
                      <m:f>
                        <m:fPr>
                          <m:ctrlPr>
                            <a:rPr lang="en-US" altLang="ja-JP" sz="1200" b="1" i="1" smtClean="0">
                              <a:latin typeface="Cambria Math" panose="02040503050406030204" pitchFamily="18" charset="0"/>
                            </a:rPr>
                          </m:ctrlPr>
                        </m:fPr>
                        <m:num>
                          <m:r>
                            <a:rPr lang="en-US" altLang="ja-JP" sz="1200" b="0" i="1" smtClean="0">
                              <a:latin typeface="Cambria Math" panose="02040503050406030204" pitchFamily="18" charset="0"/>
                            </a:rPr>
                            <m:t>𝛼</m:t>
                          </m:r>
                          <m:sSub>
                            <m:sSubPr>
                              <m:ctrlPr>
                                <a:rPr lang="en-US" altLang="ja-JP" sz="1200" i="1" smtClean="0">
                                  <a:latin typeface="Cambria Math" panose="02040503050406030204" pitchFamily="18" charset="0"/>
                                </a:rPr>
                              </m:ctrlPr>
                            </m:sSubPr>
                            <m:e>
                              <m:r>
                                <a:rPr lang="en-US" altLang="ja-JP" sz="1200" b="0" i="1" smtClean="0">
                                  <a:latin typeface="Cambria Math" panose="02040503050406030204" pitchFamily="18" charset="0"/>
                                </a:rPr>
                                <m:t>𝜌</m:t>
                              </m:r>
                            </m:e>
                            <m:sub>
                              <m:r>
                                <a:rPr lang="en-US" altLang="ja-JP" sz="1200" b="0" i="1" smtClean="0">
                                  <a:latin typeface="Cambria Math" panose="02040503050406030204" pitchFamily="18" charset="0"/>
                                </a:rPr>
                                <m:t>𝑓</m:t>
                              </m:r>
                            </m:sub>
                          </m:sSub>
                          <m:d>
                            <m:dPr>
                              <m:ctrlPr>
                                <a:rPr lang="en-US" altLang="ja-JP" sz="1200" b="1" i="1" smtClean="0">
                                  <a:latin typeface="Cambria Math" panose="02040503050406030204" pitchFamily="18" charset="0"/>
                                </a:rPr>
                              </m:ctrlPr>
                            </m:dPr>
                            <m:e>
                              <m:sSub>
                                <m:sSubPr>
                                  <m:ctrlPr>
                                    <a:rPr lang="en-US" altLang="ja-JP" sz="1200" b="1" i="1" smtClean="0">
                                      <a:latin typeface="Cambria Math" panose="02040503050406030204" pitchFamily="18" charset="0"/>
                                    </a:rPr>
                                  </m:ctrlPr>
                                </m:sSubPr>
                                <m:e>
                                  <m:r>
                                    <a:rPr lang="en-US" altLang="ja-JP" sz="1200" b="1" i="1" smtClean="0">
                                      <a:latin typeface="Cambria Math" panose="02040503050406030204" pitchFamily="18" charset="0"/>
                                    </a:rPr>
                                    <m:t>𝒖</m:t>
                                  </m:r>
                                </m:e>
                                <m:sub>
                                  <m:r>
                                    <a:rPr lang="en-US" altLang="ja-JP" sz="1200" b="1" i="1" smtClean="0">
                                      <a:latin typeface="Cambria Math" panose="02040503050406030204" pitchFamily="18" charset="0"/>
                                    </a:rPr>
                                    <m:t>𝒘</m:t>
                                  </m:r>
                                </m:sub>
                              </m:sSub>
                              <m:r>
                                <a:rPr lang="en-US" altLang="ja-JP" sz="1200" b="1" i="1" smtClean="0">
                                  <a:latin typeface="Cambria Math" panose="02040503050406030204" pitchFamily="18" charset="0"/>
                                </a:rPr>
                                <m:t> −</m:t>
                              </m:r>
                              <m:sSub>
                                <m:sSubPr>
                                  <m:ctrlPr>
                                    <a:rPr lang="en-US" altLang="ja-JP" sz="1200" b="1" i="1" smtClean="0">
                                      <a:latin typeface="Cambria Math" panose="02040503050406030204" pitchFamily="18" charset="0"/>
                                    </a:rPr>
                                  </m:ctrlPr>
                                </m:sSubPr>
                                <m:e>
                                  <m:r>
                                    <a:rPr lang="en-US" altLang="ja-JP" sz="1200" b="1" i="1" smtClean="0">
                                      <a:latin typeface="Cambria Math" panose="02040503050406030204" pitchFamily="18" charset="0"/>
                                    </a:rPr>
                                    <m:t>𝒖</m:t>
                                  </m:r>
                                </m:e>
                                <m:sub>
                                  <m:r>
                                    <a:rPr lang="en-US" altLang="ja-JP" sz="1200" b="1" i="1" smtClean="0">
                                      <a:latin typeface="Cambria Math" panose="02040503050406030204" pitchFamily="18" charset="0"/>
                                    </a:rPr>
                                    <m:t>𝒇</m:t>
                                  </m:r>
                                </m:sub>
                              </m:sSub>
                            </m:e>
                          </m:d>
                        </m:num>
                        <m:den>
                          <m:r>
                            <m:rPr>
                              <m:sty m:val="p"/>
                            </m:rPr>
                            <a:rPr lang="en-US" altLang="ja-JP" sz="1200" b="0" i="0" smtClean="0">
                              <a:latin typeface="Cambria Math" panose="02040503050406030204" pitchFamily="18" charset="0"/>
                            </a:rPr>
                            <m:t>Δt</m:t>
                          </m:r>
                        </m:den>
                      </m:f>
                    </m:oMath>
                  </m:oMathPara>
                </a14:m>
                <a:endParaRPr lang="ja-JP" altLang="en-US" sz="1200" dirty="0"/>
              </a:p>
            </p:txBody>
          </p:sp>
        </mc:Choice>
        <mc:Fallback xmlns="">
          <p:sp>
            <p:nvSpPr>
              <p:cNvPr id="37" name="テキスト ボックス 36">
                <a:extLst>
                  <a:ext uri="{FF2B5EF4-FFF2-40B4-BE49-F238E27FC236}">
                    <a16:creationId xmlns:a16="http://schemas.microsoft.com/office/drawing/2014/main" xmlns:a14="http://schemas.microsoft.com/office/drawing/2010/main" xmlns="" id="{88EB40B3-8E90-4848-927F-682CE85256E5}"/>
                  </a:ext>
                </a:extLst>
              </p:cNvPr>
              <p:cNvSpPr txBox="1">
                <a:spLocks noRot="1" noChangeAspect="1" noMove="1" noResize="1" noEditPoints="1" noAdjustHandles="1" noChangeArrowheads="1" noChangeShapeType="1" noTextEdit="1"/>
              </p:cNvSpPr>
              <p:nvPr/>
            </p:nvSpPr>
            <p:spPr>
              <a:xfrm>
                <a:off x="6678358" y="1852938"/>
                <a:ext cx="1444754" cy="388120"/>
              </a:xfrm>
              <a:prstGeom prst="rect">
                <a:avLst/>
              </a:prstGeom>
              <a:blipFill rotWithShape="0">
                <a:blip r:embed="rId5"/>
                <a:stretch>
                  <a:fillRect l="-2110" b="-125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9" name="テキスト ボックス 38">
                <a:extLst>
                  <a:ext uri="{FF2B5EF4-FFF2-40B4-BE49-F238E27FC236}">
                    <a16:creationId xmlns="" xmlns:a16="http://schemas.microsoft.com/office/drawing/2014/main" id="{8D37FE31-90B8-E340-A5C3-FFAD4573B590}"/>
                  </a:ext>
                </a:extLst>
              </p:cNvPr>
              <p:cNvSpPr txBox="1"/>
              <p:nvPr/>
            </p:nvSpPr>
            <p:spPr>
              <a:xfrm>
                <a:off x="6555828" y="2344322"/>
                <a:ext cx="836960" cy="161583"/>
              </a:xfrm>
              <a:prstGeom prst="rect">
                <a:avLst/>
              </a:prstGeom>
              <a:noFill/>
            </p:spPr>
            <p:txBody>
              <a:bodyPr wrap="none" lIns="0" tIns="0" rIns="0" bIns="0" rtlCol="0">
                <a:spAutoFit/>
              </a:bodyPr>
              <a:lstStyle/>
              <a:p>
                <a14:m>
                  <m:oMath xmlns:m="http://schemas.openxmlformats.org/officeDocument/2006/math">
                    <m:sSub>
                      <m:sSubPr>
                        <m:ctrlPr>
                          <a:rPr lang="en-US" altLang="ja-JP" sz="1050" b="1" i="1" smtClean="0">
                            <a:latin typeface="Cambria Math" panose="02040503050406030204" pitchFamily="18" charset="0"/>
                          </a:rPr>
                        </m:ctrlPr>
                      </m:sSubPr>
                      <m:e>
                        <m:r>
                          <a:rPr lang="en-US" altLang="ja-JP" sz="1050" b="1" i="1" smtClean="0">
                            <a:latin typeface="Cambria Math" panose="02040503050406030204" pitchFamily="18" charset="0"/>
                          </a:rPr>
                          <m:t>𝒖</m:t>
                        </m:r>
                      </m:e>
                      <m:sub>
                        <m:r>
                          <a:rPr lang="en-US" altLang="ja-JP" sz="1050" b="1" i="1" smtClean="0">
                            <a:latin typeface="Cambria Math" panose="02040503050406030204" pitchFamily="18" charset="0"/>
                          </a:rPr>
                          <m:t>𝒘</m:t>
                        </m:r>
                      </m:sub>
                    </m:sSub>
                    <m:r>
                      <a:rPr lang="en-US" altLang="ja-JP" sz="1050" b="1" i="1" smtClean="0">
                        <a:latin typeface="Cambria Math" panose="02040503050406030204" pitchFamily="18" charset="0"/>
                      </a:rPr>
                      <m:t> :</m:t>
                    </m:r>
                    <m:r>
                      <a:rPr lang="ja-JP" altLang="en-US" sz="1050" b="1" i="1">
                        <a:latin typeface="Cambria Math" panose="02040503050406030204" pitchFamily="18" charset="0"/>
                      </a:rPr>
                      <m:t>壁面</m:t>
                    </m:r>
                  </m:oMath>
                </a14:m>
                <a:r>
                  <a:rPr lang="ja-JP" altLang="en-US" sz="1050" dirty="0"/>
                  <a:t>速度</a:t>
                </a:r>
              </a:p>
            </p:txBody>
          </p:sp>
        </mc:Choice>
        <mc:Fallback xmlns="">
          <p:sp>
            <p:nvSpPr>
              <p:cNvPr id="39" name="テキスト ボックス 38">
                <a:extLst>
                  <a:ext uri="{FF2B5EF4-FFF2-40B4-BE49-F238E27FC236}">
                    <a16:creationId xmlns:a16="http://schemas.microsoft.com/office/drawing/2014/main" xmlns:a14="http://schemas.microsoft.com/office/drawing/2010/main" xmlns="" id="{8D37FE31-90B8-E340-A5C3-FFAD4573B590}"/>
                  </a:ext>
                </a:extLst>
              </p:cNvPr>
              <p:cNvSpPr txBox="1">
                <a:spLocks noRot="1" noChangeAspect="1" noMove="1" noResize="1" noEditPoints="1" noAdjustHandles="1" noChangeArrowheads="1" noChangeShapeType="1" noTextEdit="1"/>
              </p:cNvSpPr>
              <p:nvPr/>
            </p:nvSpPr>
            <p:spPr>
              <a:xfrm>
                <a:off x="6555828" y="2344322"/>
                <a:ext cx="836960" cy="161583"/>
              </a:xfrm>
              <a:prstGeom prst="rect">
                <a:avLst/>
              </a:prstGeom>
              <a:blipFill rotWithShape="0">
                <a:blip r:embed="rId6"/>
                <a:stretch>
                  <a:fillRect l="-4348" t="-26923" r="-7246" b="-50000"/>
                </a:stretch>
              </a:blipFill>
            </p:spPr>
            <p:txBody>
              <a:bodyPr/>
              <a:lstStyle/>
              <a:p>
                <a:r>
                  <a:rPr lang="ja-JP" altLang="en-US">
                    <a:noFill/>
                  </a:rPr>
                  <a:t> </a:t>
                </a:r>
              </a:p>
            </p:txBody>
          </p:sp>
        </mc:Fallback>
      </mc:AlternateContent>
      <p:sp>
        <p:nvSpPr>
          <p:cNvPr id="50" name="テキスト ボックス 49">
            <a:extLst>
              <a:ext uri="{FF2B5EF4-FFF2-40B4-BE49-F238E27FC236}">
                <a16:creationId xmlns="" xmlns:a16="http://schemas.microsoft.com/office/drawing/2014/main" id="{A8B3454E-C9D9-0B42-8B90-B991DFFA47B4}"/>
              </a:ext>
            </a:extLst>
          </p:cNvPr>
          <p:cNvSpPr txBox="1"/>
          <p:nvPr/>
        </p:nvSpPr>
        <p:spPr>
          <a:xfrm>
            <a:off x="4651682" y="2943209"/>
            <a:ext cx="3929550" cy="307777"/>
          </a:xfrm>
          <a:prstGeom prst="rect">
            <a:avLst/>
          </a:prstGeom>
          <a:noFill/>
        </p:spPr>
        <p:txBody>
          <a:bodyPr wrap="square" rtlCol="0">
            <a:spAutoFit/>
          </a:bodyPr>
          <a:lstStyle/>
          <a:p>
            <a:pPr algn="ctr"/>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気相の支配方程式</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mc:AlternateContent xmlns:mc="http://schemas.openxmlformats.org/markup-compatibility/2006" xmlns:a14="http://schemas.microsoft.com/office/drawing/2010/main">
        <mc:Choice Requires="a14">
          <p:sp>
            <p:nvSpPr>
              <p:cNvPr id="53" name="テキスト ボックス 52">
                <a:extLst>
                  <a:ext uri="{FF2B5EF4-FFF2-40B4-BE49-F238E27FC236}">
                    <a16:creationId xmlns="" xmlns:a16="http://schemas.microsoft.com/office/drawing/2014/main" id="{3C488A67-E909-6045-A58B-75EEC95BFEB5}"/>
                  </a:ext>
                </a:extLst>
              </p:cNvPr>
              <p:cNvSpPr txBox="1"/>
              <p:nvPr/>
            </p:nvSpPr>
            <p:spPr>
              <a:xfrm>
                <a:off x="7317713" y="3761691"/>
                <a:ext cx="610167" cy="16196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ja-JP" sz="1050" b="0" i="1" smtClean="0">
                          <a:latin typeface="Cambria Math" panose="02040503050406030204" pitchFamily="18" charset="0"/>
                        </a:rPr>
                        <m:t>ϵ</m:t>
                      </m:r>
                      <m:r>
                        <a:rPr lang="en-US" altLang="ja-JP" sz="1050" b="0" i="1" smtClean="0">
                          <a:latin typeface="Cambria Math" panose="02040503050406030204" pitchFamily="18" charset="0"/>
                        </a:rPr>
                        <m:t> :</m:t>
                      </m:r>
                      <m:r>
                        <a:rPr lang="ja-JP" altLang="en-US" sz="1050" i="1">
                          <a:latin typeface="Cambria Math" panose="02040503050406030204" pitchFamily="18" charset="0"/>
                        </a:rPr>
                        <m:t>空隙率</m:t>
                      </m:r>
                    </m:oMath>
                  </m:oMathPara>
                </a14:m>
                <a:endParaRPr lang="en-US" altLang="ja-JP" sz="1050" b="0" dirty="0">
                  <a:latin typeface="Cambria Math" panose="02040503050406030204" pitchFamily="18" charset="0"/>
                </a:endParaRPr>
              </a:p>
            </p:txBody>
          </p:sp>
        </mc:Choice>
        <mc:Fallback xmlns="">
          <p:sp>
            <p:nvSpPr>
              <p:cNvPr id="53" name="テキスト ボックス 52">
                <a:extLst>
                  <a:ext uri="{FF2B5EF4-FFF2-40B4-BE49-F238E27FC236}">
                    <a16:creationId xmlns:a16="http://schemas.microsoft.com/office/drawing/2014/main" xmlns:a14="http://schemas.microsoft.com/office/drawing/2010/main" xmlns="" id="{3C488A67-E909-6045-A58B-75EEC95BFEB5}"/>
                  </a:ext>
                </a:extLst>
              </p:cNvPr>
              <p:cNvSpPr txBox="1">
                <a:spLocks noRot="1" noChangeAspect="1" noMove="1" noResize="1" noEditPoints="1" noAdjustHandles="1" noChangeArrowheads="1" noChangeShapeType="1" noTextEdit="1"/>
              </p:cNvSpPr>
              <p:nvPr/>
            </p:nvSpPr>
            <p:spPr>
              <a:xfrm>
                <a:off x="7317713" y="3761691"/>
                <a:ext cx="610167" cy="161967"/>
              </a:xfrm>
              <a:prstGeom prst="rect">
                <a:avLst/>
              </a:prstGeom>
              <a:blipFill rotWithShape="0">
                <a:blip r:embed="rId7"/>
                <a:stretch>
                  <a:fillRect l="-1980" t="-7407" r="-7921" b="-2592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2" name="正方形/長方形 61">
                <a:extLst>
                  <a:ext uri="{FF2B5EF4-FFF2-40B4-BE49-F238E27FC236}">
                    <a16:creationId xmlns="" xmlns:a16="http://schemas.microsoft.com/office/drawing/2014/main" id="{92A191B0-0679-453A-8898-F4DECFE19728}"/>
                  </a:ext>
                </a:extLst>
              </p:cNvPr>
              <p:cNvSpPr/>
              <p:nvPr/>
            </p:nvSpPr>
            <p:spPr>
              <a:xfrm>
                <a:off x="4494468" y="3166746"/>
                <a:ext cx="4308123" cy="480453"/>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f>
                        <m:fPr>
                          <m:ctrlPr>
                            <a:rPr lang="ja-JP" altLang="en-US" sz="1200" i="1" smtClean="0">
                              <a:solidFill>
                                <a:schemeClr val="tx1">
                                  <a:lumMod val="75000"/>
                                  <a:lumOff val="25000"/>
                                </a:schemeClr>
                              </a:solidFill>
                              <a:latin typeface="Cambria Math" panose="02040503050406030204" pitchFamily="18" charset="0"/>
                            </a:rPr>
                          </m:ctrlPr>
                        </m:fPr>
                        <m:num>
                          <m:r>
                            <a:rPr lang="ja-JP" altLang="en-US" sz="1200">
                              <a:solidFill>
                                <a:schemeClr val="tx1">
                                  <a:lumMod val="75000"/>
                                  <a:lumOff val="25000"/>
                                </a:schemeClr>
                              </a:solidFill>
                              <a:latin typeface="Cambria Math" panose="02040503050406030204" pitchFamily="18" charset="0"/>
                            </a:rPr>
                            <m:t>𝜕</m:t>
                          </m:r>
                          <m:d>
                            <m:dPr>
                              <m:ctrlPr>
                                <a:rPr lang="ja-JP" altLang="en-US" sz="1200" i="1">
                                  <a:solidFill>
                                    <a:schemeClr val="tx1">
                                      <a:lumMod val="75000"/>
                                      <a:lumOff val="25000"/>
                                    </a:schemeClr>
                                  </a:solidFill>
                                  <a:latin typeface="Cambria Math" panose="02040503050406030204" pitchFamily="18" charset="0"/>
                                </a:rPr>
                              </m:ctrlPr>
                            </m:dPr>
                            <m:e>
                              <m:r>
                                <a:rPr lang="ja-JP" altLang="en-US" sz="1200" i="1">
                                  <a:solidFill>
                                    <a:schemeClr val="tx1">
                                      <a:lumMod val="75000"/>
                                      <a:lumOff val="25000"/>
                                    </a:schemeClr>
                                  </a:solidFill>
                                  <a:latin typeface="Cambria Math" panose="02040503050406030204" pitchFamily="18" charset="0"/>
                                </a:rPr>
                                <m:t>𝜖𝜌</m:t>
                              </m:r>
                              <m:sSub>
                                <m:sSubPr>
                                  <m:ctrlPr>
                                    <a:rPr lang="en-US" altLang="ja-JP" sz="1200" b="1" i="1">
                                      <a:solidFill>
                                        <a:schemeClr val="tx1">
                                          <a:lumMod val="75000"/>
                                          <a:lumOff val="25000"/>
                                        </a:schemeClr>
                                      </a:solidFill>
                                      <a:latin typeface="Cambria Math" panose="02040503050406030204" pitchFamily="18" charset="0"/>
                                      <a:ea typeface="Cambria Math" panose="02040503050406030204" pitchFamily="18" charset="0"/>
                                    </a:rPr>
                                  </m:ctrlPr>
                                </m:sSubPr>
                                <m:e>
                                  <m:r>
                                    <a:rPr lang="ja-JP" altLang="en-US" sz="1200" b="1" i="1">
                                      <a:solidFill>
                                        <a:schemeClr val="tx1">
                                          <a:lumMod val="75000"/>
                                          <a:lumOff val="25000"/>
                                        </a:schemeClr>
                                      </a:solidFill>
                                      <a:latin typeface="Cambria Math" panose="02040503050406030204" pitchFamily="18" charset="0"/>
                                    </a:rPr>
                                    <m:t>𝒖</m:t>
                                  </m:r>
                                </m:e>
                                <m:sub>
                                  <m:r>
                                    <a:rPr lang="en-US" altLang="ja-JP" sz="1200" b="1" i="1">
                                      <a:solidFill>
                                        <a:schemeClr val="tx1">
                                          <a:lumMod val="75000"/>
                                          <a:lumOff val="25000"/>
                                        </a:schemeClr>
                                      </a:solidFill>
                                      <a:latin typeface="Cambria Math" panose="02040503050406030204" pitchFamily="18" charset="0"/>
                                      <a:ea typeface="Cambria Math" panose="02040503050406030204" pitchFamily="18" charset="0"/>
                                    </a:rPr>
                                    <m:t>𝒇</m:t>
                                  </m:r>
                                </m:sub>
                              </m:sSub>
                            </m:e>
                          </m:d>
                        </m:num>
                        <m:den>
                          <m:r>
                            <a:rPr lang="ja-JP" altLang="en-US" sz="1200">
                              <a:solidFill>
                                <a:schemeClr val="tx1">
                                  <a:lumMod val="75000"/>
                                  <a:lumOff val="25000"/>
                                </a:schemeClr>
                              </a:solidFill>
                              <a:latin typeface="Cambria Math" panose="02040503050406030204" pitchFamily="18" charset="0"/>
                            </a:rPr>
                            <m:t>𝜕</m:t>
                          </m:r>
                          <m:r>
                            <a:rPr lang="ja-JP" altLang="en-US" sz="1200" i="1">
                              <a:solidFill>
                                <a:schemeClr val="tx1">
                                  <a:lumMod val="75000"/>
                                  <a:lumOff val="25000"/>
                                </a:schemeClr>
                              </a:solidFill>
                              <a:latin typeface="Cambria Math" panose="02040503050406030204" pitchFamily="18" charset="0"/>
                            </a:rPr>
                            <m:t>𝑡</m:t>
                          </m:r>
                        </m:den>
                      </m:f>
                      <m:r>
                        <a:rPr lang="ja-JP" altLang="en-US" sz="1200">
                          <a:solidFill>
                            <a:schemeClr val="tx1">
                              <a:lumMod val="75000"/>
                              <a:lumOff val="25000"/>
                            </a:schemeClr>
                          </a:solidFill>
                          <a:latin typeface="Cambria Math" panose="02040503050406030204" pitchFamily="18" charset="0"/>
                        </a:rPr>
                        <m:t>+</m:t>
                      </m:r>
                      <m:r>
                        <a:rPr lang="ja-JP" altLang="en-US" sz="1200">
                          <a:solidFill>
                            <a:schemeClr val="tx1">
                              <a:lumMod val="75000"/>
                              <a:lumOff val="25000"/>
                            </a:schemeClr>
                          </a:solidFill>
                          <a:latin typeface="Cambria Math" panose="02040503050406030204" pitchFamily="18" charset="0"/>
                        </a:rPr>
                        <m:t>𝛻</m:t>
                      </m:r>
                      <m:r>
                        <a:rPr lang="ja-JP" altLang="en-US" sz="1200">
                          <a:solidFill>
                            <a:schemeClr val="tx1">
                              <a:lumMod val="75000"/>
                              <a:lumOff val="25000"/>
                            </a:schemeClr>
                          </a:solidFill>
                          <a:latin typeface="Cambria Math" panose="02040503050406030204" pitchFamily="18" charset="0"/>
                        </a:rPr>
                        <m:t>・</m:t>
                      </m:r>
                      <m:d>
                        <m:dPr>
                          <m:ctrlPr>
                            <a:rPr lang="ja-JP" altLang="en-US" sz="1200" i="1">
                              <a:solidFill>
                                <a:schemeClr val="tx1">
                                  <a:lumMod val="75000"/>
                                  <a:lumOff val="25000"/>
                                </a:schemeClr>
                              </a:solidFill>
                              <a:latin typeface="Cambria Math" panose="02040503050406030204" pitchFamily="18" charset="0"/>
                            </a:rPr>
                          </m:ctrlPr>
                        </m:dPr>
                        <m:e>
                          <m:r>
                            <a:rPr lang="ja-JP" altLang="en-US" sz="1200" i="1">
                              <a:solidFill>
                                <a:schemeClr val="tx1">
                                  <a:lumMod val="75000"/>
                                  <a:lumOff val="25000"/>
                                </a:schemeClr>
                              </a:solidFill>
                              <a:latin typeface="Cambria Math" panose="02040503050406030204" pitchFamily="18" charset="0"/>
                            </a:rPr>
                            <m:t>𝜖𝜌</m:t>
                          </m:r>
                          <m:sSub>
                            <m:sSubPr>
                              <m:ctrlPr>
                                <a:rPr lang="en-US" altLang="ja-JP" sz="1200" b="1" i="1">
                                  <a:solidFill>
                                    <a:schemeClr val="tx1">
                                      <a:lumMod val="75000"/>
                                      <a:lumOff val="25000"/>
                                    </a:schemeClr>
                                  </a:solidFill>
                                  <a:latin typeface="Cambria Math" panose="02040503050406030204" pitchFamily="18" charset="0"/>
                                  <a:ea typeface="Cambria Math" panose="02040503050406030204" pitchFamily="18" charset="0"/>
                                </a:rPr>
                              </m:ctrlPr>
                            </m:sSubPr>
                            <m:e>
                              <m:r>
                                <a:rPr lang="ja-JP" altLang="en-US" sz="1200" b="1" i="1">
                                  <a:solidFill>
                                    <a:schemeClr val="tx1">
                                      <a:lumMod val="75000"/>
                                      <a:lumOff val="25000"/>
                                    </a:schemeClr>
                                  </a:solidFill>
                                  <a:latin typeface="Cambria Math" panose="02040503050406030204" pitchFamily="18" charset="0"/>
                                </a:rPr>
                                <m:t>𝒖</m:t>
                              </m:r>
                            </m:e>
                            <m:sub>
                              <m:r>
                                <a:rPr lang="en-US" altLang="ja-JP" sz="1200" b="1" i="1">
                                  <a:solidFill>
                                    <a:schemeClr val="tx1">
                                      <a:lumMod val="75000"/>
                                      <a:lumOff val="25000"/>
                                    </a:schemeClr>
                                  </a:solidFill>
                                  <a:latin typeface="Cambria Math" panose="02040503050406030204" pitchFamily="18" charset="0"/>
                                  <a:ea typeface="Cambria Math" panose="02040503050406030204" pitchFamily="18" charset="0"/>
                                </a:rPr>
                                <m:t>𝒇</m:t>
                              </m:r>
                            </m:sub>
                          </m:sSub>
                          <m:sSub>
                            <m:sSubPr>
                              <m:ctrlPr>
                                <a:rPr lang="en-US" altLang="ja-JP" sz="1200" b="1" i="1">
                                  <a:solidFill>
                                    <a:schemeClr val="tx1">
                                      <a:lumMod val="75000"/>
                                      <a:lumOff val="25000"/>
                                    </a:schemeClr>
                                  </a:solidFill>
                                  <a:latin typeface="Cambria Math" panose="02040503050406030204" pitchFamily="18" charset="0"/>
                                  <a:ea typeface="Cambria Math" panose="02040503050406030204" pitchFamily="18" charset="0"/>
                                </a:rPr>
                              </m:ctrlPr>
                            </m:sSubPr>
                            <m:e>
                              <m:r>
                                <a:rPr lang="ja-JP" altLang="en-US" sz="1200" b="1" i="1">
                                  <a:solidFill>
                                    <a:schemeClr val="tx1">
                                      <a:lumMod val="75000"/>
                                      <a:lumOff val="25000"/>
                                    </a:schemeClr>
                                  </a:solidFill>
                                  <a:latin typeface="Cambria Math" panose="02040503050406030204" pitchFamily="18" charset="0"/>
                                </a:rPr>
                                <m:t>𝒖</m:t>
                              </m:r>
                            </m:e>
                            <m:sub>
                              <m:r>
                                <a:rPr lang="en-US" altLang="ja-JP" sz="1200" b="1" i="1">
                                  <a:solidFill>
                                    <a:schemeClr val="tx1">
                                      <a:lumMod val="75000"/>
                                      <a:lumOff val="25000"/>
                                    </a:schemeClr>
                                  </a:solidFill>
                                  <a:latin typeface="Cambria Math" panose="02040503050406030204" pitchFamily="18" charset="0"/>
                                  <a:ea typeface="Cambria Math" panose="02040503050406030204" pitchFamily="18" charset="0"/>
                                </a:rPr>
                                <m:t>𝒇</m:t>
                              </m:r>
                            </m:sub>
                          </m:sSub>
                        </m:e>
                      </m:d>
                      <m:r>
                        <a:rPr lang="ja-JP" altLang="en-US" sz="1200">
                          <a:solidFill>
                            <a:schemeClr val="tx1">
                              <a:lumMod val="75000"/>
                              <a:lumOff val="25000"/>
                            </a:schemeClr>
                          </a:solidFill>
                          <a:latin typeface="Cambria Math" panose="02040503050406030204" pitchFamily="18" charset="0"/>
                        </a:rPr>
                        <m:t>=−</m:t>
                      </m:r>
                      <m:r>
                        <a:rPr lang="ja-JP" altLang="en-US" sz="1200" i="1">
                          <a:solidFill>
                            <a:schemeClr val="tx1">
                              <a:lumMod val="75000"/>
                              <a:lumOff val="25000"/>
                            </a:schemeClr>
                          </a:solidFill>
                          <a:latin typeface="Cambria Math" panose="02040503050406030204" pitchFamily="18" charset="0"/>
                        </a:rPr>
                        <m:t>𝜖</m:t>
                      </m:r>
                      <m:r>
                        <a:rPr lang="ja-JP" altLang="en-US" sz="1200">
                          <a:solidFill>
                            <a:schemeClr val="tx1">
                              <a:lumMod val="75000"/>
                              <a:lumOff val="25000"/>
                            </a:schemeClr>
                          </a:solidFill>
                          <a:latin typeface="Cambria Math" panose="02040503050406030204" pitchFamily="18" charset="0"/>
                        </a:rPr>
                        <m:t>𝛻</m:t>
                      </m:r>
                      <m:r>
                        <a:rPr lang="ja-JP" altLang="en-US" sz="1200" i="1">
                          <a:solidFill>
                            <a:schemeClr val="tx1">
                              <a:lumMod val="75000"/>
                              <a:lumOff val="25000"/>
                            </a:schemeClr>
                          </a:solidFill>
                          <a:latin typeface="Cambria Math" panose="02040503050406030204" pitchFamily="18" charset="0"/>
                        </a:rPr>
                        <m:t>𝑝</m:t>
                      </m:r>
                      <m:r>
                        <a:rPr lang="ja-JP" altLang="en-US" sz="1200">
                          <a:solidFill>
                            <a:schemeClr val="tx1">
                              <a:lumMod val="75000"/>
                              <a:lumOff val="25000"/>
                            </a:schemeClr>
                          </a:solidFill>
                          <a:latin typeface="Cambria Math" panose="02040503050406030204" pitchFamily="18" charset="0"/>
                        </a:rPr>
                        <m:t>+</m:t>
                      </m:r>
                      <m:sSub>
                        <m:sSubPr>
                          <m:ctrlPr>
                            <a:rPr lang="ja-JP" altLang="en-US" sz="1200" i="1">
                              <a:solidFill>
                                <a:schemeClr val="tx1">
                                  <a:lumMod val="75000"/>
                                  <a:lumOff val="25000"/>
                                </a:schemeClr>
                              </a:solidFill>
                              <a:latin typeface="Cambria Math" panose="02040503050406030204" pitchFamily="18" charset="0"/>
                            </a:rPr>
                          </m:ctrlPr>
                        </m:sSubPr>
                        <m:e>
                          <m:r>
                            <a:rPr lang="ja-JP" altLang="en-US" sz="1200" b="1" i="1">
                              <a:solidFill>
                                <a:schemeClr val="tx1">
                                  <a:lumMod val="75000"/>
                                  <a:lumOff val="25000"/>
                                </a:schemeClr>
                              </a:solidFill>
                              <a:latin typeface="Cambria Math" panose="02040503050406030204" pitchFamily="18" charset="0"/>
                            </a:rPr>
                            <m:t>𝒇</m:t>
                          </m:r>
                        </m:e>
                        <m:sub>
                          <m:r>
                            <a:rPr lang="ja-JP" altLang="en-US" sz="1200" b="1" i="1">
                              <a:solidFill>
                                <a:schemeClr val="tx1">
                                  <a:lumMod val="75000"/>
                                  <a:lumOff val="25000"/>
                                </a:schemeClr>
                              </a:solidFill>
                              <a:latin typeface="Cambria Math" panose="02040503050406030204" pitchFamily="18" charset="0"/>
                            </a:rPr>
                            <m:t>𝒔</m:t>
                          </m:r>
                        </m:sub>
                      </m:sSub>
                      <m:r>
                        <a:rPr lang="ja-JP" altLang="en-US" sz="1200">
                          <a:solidFill>
                            <a:schemeClr val="tx1">
                              <a:lumMod val="75000"/>
                              <a:lumOff val="25000"/>
                            </a:schemeClr>
                          </a:solidFill>
                          <a:latin typeface="Cambria Math" panose="02040503050406030204" pitchFamily="18" charset="0"/>
                        </a:rPr>
                        <m:t>+</m:t>
                      </m:r>
                      <m:r>
                        <a:rPr lang="ja-JP" altLang="en-US" sz="1200">
                          <a:solidFill>
                            <a:schemeClr val="tx1">
                              <a:lumMod val="75000"/>
                              <a:lumOff val="25000"/>
                            </a:schemeClr>
                          </a:solidFill>
                          <a:latin typeface="Cambria Math" panose="02040503050406030204" pitchFamily="18" charset="0"/>
                        </a:rPr>
                        <m:t>𝛻</m:t>
                      </m:r>
                      <m:r>
                        <a:rPr lang="ja-JP" altLang="en-US" sz="1200">
                          <a:solidFill>
                            <a:schemeClr val="tx1">
                              <a:lumMod val="75000"/>
                              <a:lumOff val="25000"/>
                            </a:schemeClr>
                          </a:solidFill>
                          <a:latin typeface="Cambria Math" panose="02040503050406030204" pitchFamily="18" charset="0"/>
                        </a:rPr>
                        <m:t>・</m:t>
                      </m:r>
                      <m:d>
                        <m:dPr>
                          <m:ctrlPr>
                            <a:rPr lang="ja-JP" altLang="en-US" sz="1200" i="1">
                              <a:solidFill>
                                <a:schemeClr val="tx1">
                                  <a:lumMod val="75000"/>
                                  <a:lumOff val="25000"/>
                                </a:schemeClr>
                              </a:solidFill>
                              <a:latin typeface="Cambria Math" panose="02040503050406030204" pitchFamily="18" charset="0"/>
                            </a:rPr>
                          </m:ctrlPr>
                        </m:dPr>
                        <m:e>
                          <m:r>
                            <a:rPr lang="ja-JP" altLang="en-US" sz="1200" i="1">
                              <a:solidFill>
                                <a:schemeClr val="tx1">
                                  <a:lumMod val="75000"/>
                                  <a:lumOff val="25000"/>
                                </a:schemeClr>
                              </a:solidFill>
                              <a:latin typeface="Cambria Math" panose="02040503050406030204" pitchFamily="18" charset="0"/>
                            </a:rPr>
                            <m:t>𝜖</m:t>
                          </m:r>
                          <m:r>
                            <a:rPr lang="ja-JP" altLang="en-US" sz="1200" b="1" i="1">
                              <a:solidFill>
                                <a:schemeClr val="tx1">
                                  <a:lumMod val="75000"/>
                                  <a:lumOff val="25000"/>
                                </a:schemeClr>
                              </a:solidFill>
                              <a:latin typeface="Cambria Math" panose="02040503050406030204" pitchFamily="18" charset="0"/>
                            </a:rPr>
                            <m:t>𝝉</m:t>
                          </m:r>
                        </m:e>
                      </m:d>
                      <m:r>
                        <a:rPr lang="ja-JP" altLang="en-US" sz="1200">
                          <a:solidFill>
                            <a:schemeClr val="tx1">
                              <a:lumMod val="75000"/>
                              <a:lumOff val="25000"/>
                            </a:schemeClr>
                          </a:solidFill>
                          <a:latin typeface="Cambria Math" panose="02040503050406030204" pitchFamily="18" charset="0"/>
                        </a:rPr>
                        <m:t>+</m:t>
                      </m:r>
                      <m:r>
                        <a:rPr lang="ja-JP" altLang="en-US" sz="1200" i="1">
                          <a:solidFill>
                            <a:schemeClr val="tx1">
                              <a:lumMod val="75000"/>
                              <a:lumOff val="25000"/>
                            </a:schemeClr>
                          </a:solidFill>
                          <a:latin typeface="Cambria Math" panose="02040503050406030204" pitchFamily="18" charset="0"/>
                        </a:rPr>
                        <m:t>𝜖𝜌</m:t>
                      </m:r>
                      <m:r>
                        <a:rPr lang="ja-JP" altLang="en-US" sz="1200" b="1" i="1">
                          <a:solidFill>
                            <a:schemeClr val="tx1">
                              <a:lumMod val="75000"/>
                              <a:lumOff val="25000"/>
                            </a:schemeClr>
                          </a:solidFill>
                          <a:latin typeface="Cambria Math" panose="02040503050406030204" pitchFamily="18" charset="0"/>
                        </a:rPr>
                        <m:t>𝒈</m:t>
                      </m:r>
                      <m:r>
                        <a:rPr lang="en-US" altLang="ja-JP" sz="1200" b="1" i="1" smtClean="0">
                          <a:solidFill>
                            <a:schemeClr val="tx1">
                              <a:lumMod val="75000"/>
                              <a:lumOff val="25000"/>
                            </a:schemeClr>
                          </a:solidFill>
                          <a:latin typeface="Cambria Math" panose="02040503050406030204" pitchFamily="18" charset="0"/>
                        </a:rPr>
                        <m:t>+</m:t>
                      </m:r>
                      <m:sSub>
                        <m:sSubPr>
                          <m:ctrlPr>
                            <a:rPr lang="en-US" altLang="ja-JP" sz="1200" b="1" i="1" smtClean="0">
                              <a:solidFill>
                                <a:schemeClr val="tx1">
                                  <a:lumMod val="75000"/>
                                  <a:lumOff val="25000"/>
                                </a:schemeClr>
                              </a:solidFill>
                              <a:latin typeface="Cambria Math" panose="02040503050406030204" pitchFamily="18" charset="0"/>
                            </a:rPr>
                          </m:ctrlPr>
                        </m:sSubPr>
                        <m:e>
                          <m:r>
                            <a:rPr lang="en-US" altLang="ja-JP" sz="1200" b="1" i="1" smtClean="0">
                              <a:solidFill>
                                <a:schemeClr val="tx1">
                                  <a:lumMod val="75000"/>
                                  <a:lumOff val="25000"/>
                                </a:schemeClr>
                              </a:solidFill>
                              <a:latin typeface="Cambria Math" panose="02040503050406030204" pitchFamily="18" charset="0"/>
                            </a:rPr>
                            <m:t>𝑭</m:t>
                          </m:r>
                        </m:e>
                        <m:sub>
                          <m:r>
                            <a:rPr lang="en-US" altLang="ja-JP" sz="1200" b="1" i="1" smtClean="0">
                              <a:solidFill>
                                <a:schemeClr val="tx1">
                                  <a:lumMod val="75000"/>
                                  <a:lumOff val="25000"/>
                                </a:schemeClr>
                              </a:solidFill>
                              <a:latin typeface="Cambria Math" panose="02040503050406030204" pitchFamily="18" charset="0"/>
                            </a:rPr>
                            <m:t>𝑰𝑩</m:t>
                          </m:r>
                        </m:sub>
                      </m:sSub>
                    </m:oMath>
                  </m:oMathPara>
                </a14:m>
                <a:endParaRPr lang="en-US" altLang="ja-JP" sz="1200" b="1" dirty="0">
                  <a:solidFill>
                    <a:schemeClr val="tx1">
                      <a:lumMod val="75000"/>
                      <a:lumOff val="25000"/>
                    </a:schemeClr>
                  </a:solidFill>
                  <a:latin typeface="Cambria Math" panose="02040503050406030204" pitchFamily="18" charset="0"/>
                </a:endParaRPr>
              </a:p>
            </p:txBody>
          </p:sp>
        </mc:Choice>
        <mc:Fallback xmlns="">
          <p:sp>
            <p:nvSpPr>
              <p:cNvPr id="62" name="正方形/長方形 61">
                <a:extLst>
                  <a:ext uri="{FF2B5EF4-FFF2-40B4-BE49-F238E27FC236}">
                    <a16:creationId xmlns:a16="http://schemas.microsoft.com/office/drawing/2014/main" xmlns:a14="http://schemas.microsoft.com/office/drawing/2010/main" xmlns="" id="{92A191B0-0679-453A-8898-F4DECFE19728}"/>
                  </a:ext>
                </a:extLst>
              </p:cNvPr>
              <p:cNvSpPr>
                <a:spLocks noRot="1" noChangeAspect="1" noMove="1" noResize="1" noEditPoints="1" noAdjustHandles="1" noChangeArrowheads="1" noChangeShapeType="1" noTextEdit="1"/>
              </p:cNvSpPr>
              <p:nvPr/>
            </p:nvSpPr>
            <p:spPr>
              <a:xfrm>
                <a:off x="4494468" y="3166746"/>
                <a:ext cx="4308123" cy="480453"/>
              </a:xfrm>
              <a:prstGeom prst="rect">
                <a:avLst/>
              </a:prstGeom>
              <a:blipFill rotWithShape="0">
                <a:blip r:embed="rId8"/>
                <a:stretch>
                  <a:fillRect b="-126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3" name="テキスト ボックス 62">
                <a:extLst>
                  <a:ext uri="{FF2B5EF4-FFF2-40B4-BE49-F238E27FC236}">
                    <a16:creationId xmlns="" xmlns:a16="http://schemas.microsoft.com/office/drawing/2014/main" id="{8D37FE31-90B8-E340-A5C3-FFAD4573B590}"/>
                  </a:ext>
                </a:extLst>
              </p:cNvPr>
              <p:cNvSpPr txBox="1"/>
              <p:nvPr/>
            </p:nvSpPr>
            <p:spPr>
              <a:xfrm>
                <a:off x="7526232" y="2318062"/>
                <a:ext cx="803297" cy="181396"/>
              </a:xfrm>
              <a:prstGeom prst="rect">
                <a:avLst/>
              </a:prstGeom>
              <a:noFill/>
            </p:spPr>
            <p:txBody>
              <a:bodyPr wrap="none" lIns="0" tIns="0" rIns="0" bIns="0" rtlCol="0">
                <a:spAutoFit/>
              </a:bodyPr>
              <a:lstStyle/>
              <a:p>
                <a14:m>
                  <m:oMath xmlns:m="http://schemas.openxmlformats.org/officeDocument/2006/math">
                    <m:sSub>
                      <m:sSubPr>
                        <m:ctrlPr>
                          <a:rPr lang="en-US" altLang="ja-JP" sz="1050" b="1" i="1" smtClean="0">
                            <a:latin typeface="Cambria Math" panose="02040503050406030204" pitchFamily="18" charset="0"/>
                          </a:rPr>
                        </m:ctrlPr>
                      </m:sSubPr>
                      <m:e>
                        <m:r>
                          <a:rPr lang="en-US" altLang="ja-JP" sz="1050" b="1" i="1" smtClean="0">
                            <a:latin typeface="Cambria Math" panose="02040503050406030204" pitchFamily="18" charset="0"/>
                          </a:rPr>
                          <m:t>𝒖</m:t>
                        </m:r>
                      </m:e>
                      <m:sub>
                        <m:r>
                          <a:rPr lang="en-US" altLang="ja-JP" sz="1050" b="1" i="1" smtClean="0">
                            <a:latin typeface="Cambria Math" panose="02040503050406030204" pitchFamily="18" charset="0"/>
                          </a:rPr>
                          <m:t>𝒇</m:t>
                        </m:r>
                      </m:sub>
                    </m:sSub>
                    <m:r>
                      <a:rPr lang="en-US" altLang="ja-JP" sz="1050" b="1" i="1" smtClean="0">
                        <a:latin typeface="Cambria Math" panose="02040503050406030204" pitchFamily="18" charset="0"/>
                      </a:rPr>
                      <m:t> :</m:t>
                    </m:r>
                    <m:r>
                      <a:rPr lang="ja-JP" altLang="en-US" sz="1050" b="1" i="1">
                        <a:latin typeface="Cambria Math" panose="02040503050406030204" pitchFamily="18" charset="0"/>
                      </a:rPr>
                      <m:t>気相</m:t>
                    </m:r>
                  </m:oMath>
                </a14:m>
                <a:r>
                  <a:rPr lang="ja-JP" altLang="en-US" sz="1050" dirty="0"/>
                  <a:t>速度</a:t>
                </a:r>
              </a:p>
            </p:txBody>
          </p:sp>
        </mc:Choice>
        <mc:Fallback xmlns="">
          <p:sp>
            <p:nvSpPr>
              <p:cNvPr id="63" name="テキスト ボックス 62">
                <a:extLst>
                  <a:ext uri="{FF2B5EF4-FFF2-40B4-BE49-F238E27FC236}">
                    <a16:creationId xmlns:a16="http://schemas.microsoft.com/office/drawing/2014/main" xmlns:a14="http://schemas.microsoft.com/office/drawing/2010/main" xmlns="" id="{8D37FE31-90B8-E340-A5C3-FFAD4573B590}"/>
                  </a:ext>
                </a:extLst>
              </p:cNvPr>
              <p:cNvSpPr txBox="1">
                <a:spLocks noRot="1" noChangeAspect="1" noMove="1" noResize="1" noEditPoints="1" noAdjustHandles="1" noChangeArrowheads="1" noChangeShapeType="1" noTextEdit="1"/>
              </p:cNvSpPr>
              <p:nvPr/>
            </p:nvSpPr>
            <p:spPr>
              <a:xfrm>
                <a:off x="7526232" y="2318062"/>
                <a:ext cx="803297" cy="181396"/>
              </a:xfrm>
              <a:prstGeom prst="rect">
                <a:avLst/>
              </a:prstGeom>
              <a:blipFill rotWithShape="0">
                <a:blip r:embed="rId9"/>
                <a:stretch>
                  <a:fillRect l="-4580" t="-16667" r="-9924" b="-40000"/>
                </a:stretch>
              </a:blipFill>
            </p:spPr>
            <p:txBody>
              <a:bodyPr/>
              <a:lstStyle/>
              <a:p>
                <a:r>
                  <a:rPr lang="ja-JP" altLang="en-US">
                    <a:noFill/>
                  </a:rPr>
                  <a:t> </a:t>
                </a:r>
              </a:p>
            </p:txBody>
          </p:sp>
        </mc:Fallback>
      </mc:AlternateContent>
      <p:cxnSp>
        <p:nvCxnSpPr>
          <p:cNvPr id="18" name="カギ線コネクタ 17"/>
          <p:cNvCxnSpPr/>
          <p:nvPr/>
        </p:nvCxnSpPr>
        <p:spPr>
          <a:xfrm>
            <a:off x="8177836" y="2034283"/>
            <a:ext cx="432561" cy="1185928"/>
          </a:xfrm>
          <a:prstGeom prst="bentConnector2">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7" name="円/楕円 66"/>
          <p:cNvSpPr/>
          <p:nvPr/>
        </p:nvSpPr>
        <p:spPr>
          <a:xfrm>
            <a:off x="8312053" y="3211567"/>
            <a:ext cx="463480" cy="489082"/>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49" name="正方形/長方形 48">
                <a:extLst>
                  <a:ext uri="{FF2B5EF4-FFF2-40B4-BE49-F238E27FC236}">
                    <a16:creationId xmlns="" xmlns:a16="http://schemas.microsoft.com/office/drawing/2014/main" id="{400A9834-3F6F-4C6A-94F0-CD50FC34F0E2}"/>
                  </a:ext>
                </a:extLst>
              </p:cNvPr>
              <p:cNvSpPr/>
              <p:nvPr/>
            </p:nvSpPr>
            <p:spPr>
              <a:xfrm>
                <a:off x="5270247" y="3608790"/>
                <a:ext cx="1311321" cy="39959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ja-JP" altLang="en-US" sz="1050" i="1">
                              <a:solidFill>
                                <a:schemeClr val="tx1">
                                  <a:lumMod val="75000"/>
                                  <a:lumOff val="25000"/>
                                </a:schemeClr>
                              </a:solidFill>
                              <a:latin typeface="Cambria Math" panose="02040503050406030204" pitchFamily="18" charset="0"/>
                            </a:rPr>
                          </m:ctrlPr>
                        </m:fPr>
                        <m:num>
                          <m:r>
                            <a:rPr lang="ja-JP" altLang="en-US" sz="1050">
                              <a:solidFill>
                                <a:schemeClr val="tx1">
                                  <a:lumMod val="75000"/>
                                  <a:lumOff val="25000"/>
                                </a:schemeClr>
                              </a:solidFill>
                              <a:latin typeface="Cambria Math" panose="02040503050406030204" pitchFamily="18" charset="0"/>
                            </a:rPr>
                            <m:t>𝜕</m:t>
                          </m:r>
                          <m:r>
                            <a:rPr lang="ja-JP" altLang="en-US" sz="1050" i="1">
                              <a:solidFill>
                                <a:schemeClr val="tx1">
                                  <a:lumMod val="75000"/>
                                  <a:lumOff val="25000"/>
                                </a:schemeClr>
                              </a:solidFill>
                              <a:latin typeface="Cambria Math" panose="02040503050406030204" pitchFamily="18" charset="0"/>
                            </a:rPr>
                            <m:t>𝜖</m:t>
                          </m:r>
                        </m:num>
                        <m:den>
                          <m:r>
                            <a:rPr lang="ja-JP" altLang="en-US" sz="1050">
                              <a:solidFill>
                                <a:schemeClr val="tx1">
                                  <a:lumMod val="75000"/>
                                  <a:lumOff val="25000"/>
                                </a:schemeClr>
                              </a:solidFill>
                              <a:latin typeface="Cambria Math" panose="02040503050406030204" pitchFamily="18" charset="0"/>
                            </a:rPr>
                            <m:t>𝜕</m:t>
                          </m:r>
                          <m:r>
                            <a:rPr lang="ja-JP" altLang="en-US" sz="1050" i="1">
                              <a:solidFill>
                                <a:schemeClr val="tx1">
                                  <a:lumMod val="75000"/>
                                  <a:lumOff val="25000"/>
                                </a:schemeClr>
                              </a:solidFill>
                              <a:latin typeface="Cambria Math" panose="02040503050406030204" pitchFamily="18" charset="0"/>
                            </a:rPr>
                            <m:t>𝑡</m:t>
                          </m:r>
                        </m:den>
                      </m:f>
                      <m:r>
                        <a:rPr lang="ja-JP" altLang="en-US" sz="1050">
                          <a:solidFill>
                            <a:schemeClr val="tx1">
                              <a:lumMod val="75000"/>
                              <a:lumOff val="25000"/>
                            </a:schemeClr>
                          </a:solidFill>
                          <a:latin typeface="Cambria Math" panose="02040503050406030204" pitchFamily="18" charset="0"/>
                        </a:rPr>
                        <m:t>+</m:t>
                      </m:r>
                      <m:r>
                        <a:rPr lang="ja-JP" altLang="en-US" sz="1050">
                          <a:solidFill>
                            <a:schemeClr val="tx1">
                              <a:lumMod val="75000"/>
                              <a:lumOff val="25000"/>
                            </a:schemeClr>
                          </a:solidFill>
                          <a:latin typeface="Cambria Math" panose="02040503050406030204" pitchFamily="18" charset="0"/>
                        </a:rPr>
                        <m:t>𝛻</m:t>
                      </m:r>
                      <m:r>
                        <a:rPr lang="ja-JP" altLang="en-US" sz="1050">
                          <a:solidFill>
                            <a:schemeClr val="tx1">
                              <a:lumMod val="75000"/>
                              <a:lumOff val="25000"/>
                            </a:schemeClr>
                          </a:solidFill>
                          <a:latin typeface="Cambria Math" panose="02040503050406030204" pitchFamily="18" charset="0"/>
                        </a:rPr>
                        <m:t>・</m:t>
                      </m:r>
                      <m:r>
                        <a:rPr lang="ja-JP" altLang="en-US" sz="1050">
                          <a:solidFill>
                            <a:schemeClr val="tx1">
                              <a:lumMod val="75000"/>
                              <a:lumOff val="25000"/>
                            </a:schemeClr>
                          </a:solidFill>
                          <a:latin typeface="Cambria Math" panose="02040503050406030204" pitchFamily="18" charset="0"/>
                        </a:rPr>
                        <m:t>(</m:t>
                      </m:r>
                      <m:r>
                        <a:rPr lang="ja-JP" altLang="en-US" sz="1050" i="1">
                          <a:solidFill>
                            <a:schemeClr val="tx1">
                              <a:lumMod val="75000"/>
                              <a:lumOff val="25000"/>
                            </a:schemeClr>
                          </a:solidFill>
                          <a:latin typeface="Cambria Math" panose="02040503050406030204" pitchFamily="18" charset="0"/>
                        </a:rPr>
                        <m:t>𝜖</m:t>
                      </m:r>
                      <m:sSub>
                        <m:sSubPr>
                          <m:ctrlPr>
                            <a:rPr lang="en-US" altLang="ja-JP" sz="1050" b="1" i="1">
                              <a:solidFill>
                                <a:schemeClr val="tx1">
                                  <a:lumMod val="75000"/>
                                  <a:lumOff val="25000"/>
                                </a:schemeClr>
                              </a:solidFill>
                              <a:latin typeface="Cambria Math" panose="02040503050406030204" pitchFamily="18" charset="0"/>
                              <a:ea typeface="Cambria Math" panose="02040503050406030204" pitchFamily="18" charset="0"/>
                            </a:rPr>
                          </m:ctrlPr>
                        </m:sSubPr>
                        <m:e>
                          <m:r>
                            <a:rPr lang="ja-JP" altLang="en-US" sz="1050" b="1" i="1">
                              <a:solidFill>
                                <a:schemeClr val="tx1">
                                  <a:lumMod val="75000"/>
                                  <a:lumOff val="25000"/>
                                </a:schemeClr>
                              </a:solidFill>
                              <a:latin typeface="Cambria Math" panose="02040503050406030204" pitchFamily="18" charset="0"/>
                            </a:rPr>
                            <m:t>𝒖</m:t>
                          </m:r>
                        </m:e>
                        <m:sub>
                          <m:r>
                            <a:rPr lang="en-US" altLang="ja-JP" sz="1050" b="1" i="1">
                              <a:solidFill>
                                <a:schemeClr val="tx1">
                                  <a:lumMod val="75000"/>
                                  <a:lumOff val="25000"/>
                                </a:schemeClr>
                              </a:solidFill>
                              <a:latin typeface="Cambria Math" panose="02040503050406030204" pitchFamily="18" charset="0"/>
                              <a:ea typeface="Cambria Math" panose="02040503050406030204" pitchFamily="18" charset="0"/>
                            </a:rPr>
                            <m:t>𝒇</m:t>
                          </m:r>
                        </m:sub>
                      </m:sSub>
                      <m:r>
                        <a:rPr lang="ja-JP" altLang="en-US" sz="1050">
                          <a:solidFill>
                            <a:schemeClr val="tx1">
                              <a:lumMod val="75000"/>
                              <a:lumOff val="25000"/>
                            </a:schemeClr>
                          </a:solidFill>
                          <a:latin typeface="Cambria Math" panose="02040503050406030204" pitchFamily="18" charset="0"/>
                        </a:rPr>
                        <m:t>)=0</m:t>
                      </m:r>
                    </m:oMath>
                  </m:oMathPara>
                </a14:m>
                <a:endParaRPr lang="ja-JP" altLang="en-US" sz="1050" dirty="0">
                  <a:solidFill>
                    <a:schemeClr val="tx1">
                      <a:lumMod val="75000"/>
                      <a:lumOff val="25000"/>
                    </a:schemeClr>
                  </a:solidFill>
                  <a:latin typeface="Cambria Math" panose="02040503050406030204" pitchFamily="18" charset="0"/>
                </a:endParaRPr>
              </a:p>
            </p:txBody>
          </p:sp>
        </mc:Choice>
        <mc:Fallback xmlns="">
          <p:sp>
            <p:nvSpPr>
              <p:cNvPr id="49" name="正方形/長方形 48">
                <a:extLst>
                  <a:ext uri="{FF2B5EF4-FFF2-40B4-BE49-F238E27FC236}">
                    <a16:creationId xmlns:a16="http://schemas.microsoft.com/office/drawing/2014/main" xmlns:a14="http://schemas.microsoft.com/office/drawing/2010/main" xmlns="" id="{400A9834-3F6F-4C6A-94F0-CD50FC34F0E2}"/>
                  </a:ext>
                </a:extLst>
              </p:cNvPr>
              <p:cNvSpPr>
                <a:spLocks noRot="1" noChangeAspect="1" noMove="1" noResize="1" noEditPoints="1" noAdjustHandles="1" noChangeArrowheads="1" noChangeShapeType="1" noTextEdit="1"/>
              </p:cNvSpPr>
              <p:nvPr/>
            </p:nvSpPr>
            <p:spPr>
              <a:xfrm>
                <a:off x="5270247" y="3608790"/>
                <a:ext cx="1311321" cy="399597"/>
              </a:xfrm>
              <a:prstGeom prst="rect">
                <a:avLst/>
              </a:prstGeom>
              <a:blipFill rotWithShape="0">
                <a:blip r:embed="rId10"/>
                <a:stretch>
                  <a:fillRect/>
                </a:stretch>
              </a:blipFill>
            </p:spPr>
            <p:txBody>
              <a:bodyPr/>
              <a:lstStyle/>
              <a:p>
                <a:r>
                  <a:rPr lang="ja-JP" altLang="en-US">
                    <a:noFill/>
                  </a:rPr>
                  <a:t> </a:t>
                </a:r>
              </a:p>
            </p:txBody>
          </p:sp>
        </mc:Fallback>
      </mc:AlternateContent>
      <p:sp>
        <p:nvSpPr>
          <p:cNvPr id="52" name="テキスト ボックス 51">
            <a:extLst>
              <a:ext uri="{FF2B5EF4-FFF2-40B4-BE49-F238E27FC236}">
                <a16:creationId xmlns="" xmlns:a16="http://schemas.microsoft.com/office/drawing/2014/main" id="{A8B3454E-C9D9-0B42-8B90-B991DFFA47B4}"/>
              </a:ext>
            </a:extLst>
          </p:cNvPr>
          <p:cNvSpPr txBox="1"/>
          <p:nvPr/>
        </p:nvSpPr>
        <p:spPr>
          <a:xfrm>
            <a:off x="934891" y="1316728"/>
            <a:ext cx="3075717" cy="461665"/>
          </a:xfrm>
          <a:prstGeom prst="rect">
            <a:avLst/>
          </a:prstGeom>
          <a:noFill/>
        </p:spPr>
        <p:txBody>
          <a:bodyPr wrap="square" rtlCol="0">
            <a:spAutoFit/>
          </a:bodyPr>
          <a:lstStyle/>
          <a:p>
            <a:r>
              <a:rPr lang="ja-JP" altLang="en-US"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符号付き距離関数 </a:t>
            </a:r>
            <a:r>
              <a:rPr lang="en-US" altLang="ja-JP" sz="2400" baseline="30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[1]</a:t>
            </a:r>
          </a:p>
        </p:txBody>
      </p:sp>
      <mc:AlternateContent xmlns:mc="http://schemas.openxmlformats.org/markup-compatibility/2006" xmlns:a14="http://schemas.microsoft.com/office/drawing/2010/main">
        <mc:Choice Requires="a14">
          <p:sp>
            <p:nvSpPr>
              <p:cNvPr id="55" name="テキスト ボックス 54">
                <a:extLst>
                  <a:ext uri="{FF2B5EF4-FFF2-40B4-BE49-F238E27FC236}">
                    <a16:creationId xmlns="" xmlns:a16="http://schemas.microsoft.com/office/drawing/2014/main" id="{E7DA0896-9E3B-4A12-9CB3-400E4B7A0CFB}"/>
                  </a:ext>
                </a:extLst>
              </p:cNvPr>
              <p:cNvSpPr txBox="1"/>
              <p:nvPr/>
            </p:nvSpPr>
            <p:spPr>
              <a:xfrm>
                <a:off x="803282" y="2044241"/>
                <a:ext cx="1427122" cy="2077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350" i="1">
                          <a:latin typeface="Cambria Math" panose="02040503050406030204" pitchFamily="18" charset="0"/>
                        </a:rPr>
                        <m:t>𝜙</m:t>
                      </m:r>
                      <m:d>
                        <m:dPr>
                          <m:ctrlPr>
                            <a:rPr lang="ja-JP" altLang="ja-JP" sz="1350" i="1">
                              <a:latin typeface="Cambria Math" panose="02040503050406030204" pitchFamily="18" charset="0"/>
                            </a:rPr>
                          </m:ctrlPr>
                        </m:dPr>
                        <m:e>
                          <m:r>
                            <a:rPr lang="en-US" altLang="ja-JP" sz="1350" i="1">
                              <a:latin typeface="Cambria Math" panose="02040503050406030204" pitchFamily="18" charset="0"/>
                            </a:rPr>
                            <m:t>𝑥</m:t>
                          </m:r>
                        </m:e>
                      </m:d>
                      <m:r>
                        <a:rPr lang="en-US" altLang="ja-JP" sz="1350" i="1">
                          <a:latin typeface="Cambria Math" panose="02040503050406030204" pitchFamily="18" charset="0"/>
                        </a:rPr>
                        <m:t>=</m:t>
                      </m:r>
                      <m:r>
                        <a:rPr lang="en-US" altLang="ja-JP" sz="1350" i="1">
                          <a:latin typeface="Cambria Math" panose="02040503050406030204" pitchFamily="18" charset="0"/>
                        </a:rPr>
                        <m:t>𝑑</m:t>
                      </m:r>
                      <m:d>
                        <m:dPr>
                          <m:ctrlPr>
                            <a:rPr lang="ja-JP" altLang="ja-JP" sz="1350" b="1" i="1">
                              <a:latin typeface="Cambria Math" panose="02040503050406030204" pitchFamily="18" charset="0"/>
                            </a:rPr>
                          </m:ctrlPr>
                        </m:dPr>
                        <m:e>
                          <m:r>
                            <a:rPr lang="en-US" altLang="ja-JP" sz="1350" b="1" i="1">
                              <a:latin typeface="Cambria Math" panose="02040503050406030204" pitchFamily="18" charset="0"/>
                            </a:rPr>
                            <m:t>𝒙</m:t>
                          </m:r>
                        </m:e>
                      </m:d>
                      <m:r>
                        <a:rPr lang="en-US" altLang="ja-JP" sz="1350" b="1" i="1">
                          <a:latin typeface="Cambria Math" panose="02040503050406030204" pitchFamily="18" charset="0"/>
                        </a:rPr>
                        <m:t>⋅</m:t>
                      </m:r>
                      <m:r>
                        <a:rPr lang="en-US" altLang="ja-JP" sz="1350" i="1">
                          <a:latin typeface="Cambria Math" panose="02040503050406030204" pitchFamily="18" charset="0"/>
                        </a:rPr>
                        <m:t>𝑠</m:t>
                      </m:r>
                      <m:d>
                        <m:dPr>
                          <m:ctrlPr>
                            <a:rPr lang="ja-JP" altLang="ja-JP" sz="1350" i="1">
                              <a:latin typeface="Cambria Math" panose="02040503050406030204" pitchFamily="18" charset="0"/>
                            </a:rPr>
                          </m:ctrlPr>
                        </m:dPr>
                        <m:e>
                          <m:r>
                            <a:rPr lang="en-US" altLang="ja-JP" sz="1350" b="1" i="1">
                              <a:latin typeface="Cambria Math" panose="02040503050406030204" pitchFamily="18" charset="0"/>
                            </a:rPr>
                            <m:t>𝐱</m:t>
                          </m:r>
                        </m:e>
                      </m:d>
                    </m:oMath>
                  </m:oMathPara>
                </a14:m>
                <a:endParaRPr lang="ja-JP" altLang="en-US" sz="1350" dirty="0"/>
              </a:p>
            </p:txBody>
          </p:sp>
        </mc:Choice>
        <mc:Fallback xmlns="">
          <p:sp>
            <p:nvSpPr>
              <p:cNvPr id="55" name="テキスト ボックス 54">
                <a:extLst>
                  <a:ext uri="{FF2B5EF4-FFF2-40B4-BE49-F238E27FC236}">
                    <a16:creationId xmlns:a16="http://schemas.microsoft.com/office/drawing/2014/main" xmlns:a14="http://schemas.microsoft.com/office/drawing/2010/main" xmlns="" id="{E7DA0896-9E3B-4A12-9CB3-400E4B7A0CFB}"/>
                  </a:ext>
                </a:extLst>
              </p:cNvPr>
              <p:cNvSpPr txBox="1">
                <a:spLocks noRot="1" noChangeAspect="1" noMove="1" noResize="1" noEditPoints="1" noAdjustHandles="1" noChangeArrowheads="1" noChangeShapeType="1" noTextEdit="1"/>
              </p:cNvSpPr>
              <p:nvPr/>
            </p:nvSpPr>
            <p:spPr>
              <a:xfrm>
                <a:off x="803282" y="2044241"/>
                <a:ext cx="1427122" cy="207749"/>
              </a:xfrm>
              <a:prstGeom prst="rect">
                <a:avLst/>
              </a:prstGeom>
              <a:blipFill rotWithShape="0">
                <a:blip r:embed="rId11"/>
                <a:stretch>
                  <a:fillRect l="-3419" b="-3235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6" name="テキスト ボックス 55">
                <a:extLst>
                  <a:ext uri="{FF2B5EF4-FFF2-40B4-BE49-F238E27FC236}">
                    <a16:creationId xmlns="" xmlns:a16="http://schemas.microsoft.com/office/drawing/2014/main" id="{EA02E9D3-F49B-4345-A5FC-C9D06D95FA6F}"/>
                  </a:ext>
                </a:extLst>
              </p:cNvPr>
              <p:cNvSpPr txBox="1"/>
              <p:nvPr/>
            </p:nvSpPr>
            <p:spPr>
              <a:xfrm>
                <a:off x="603147" y="2342411"/>
                <a:ext cx="2032986" cy="53963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350" i="1">
                          <a:latin typeface="Cambria Math" panose="02040503050406030204" pitchFamily="18" charset="0"/>
                        </a:rPr>
                        <m:t>𝑠</m:t>
                      </m:r>
                      <m:d>
                        <m:dPr>
                          <m:ctrlPr>
                            <a:rPr lang="ja-JP" altLang="ja-JP" sz="1350" i="1">
                              <a:latin typeface="Cambria Math" panose="02040503050406030204" pitchFamily="18" charset="0"/>
                            </a:rPr>
                          </m:ctrlPr>
                        </m:dPr>
                        <m:e>
                          <m:r>
                            <a:rPr lang="en-US" altLang="ja-JP" sz="1350" b="1" i="1">
                              <a:latin typeface="Cambria Math" panose="02040503050406030204" pitchFamily="18" charset="0"/>
                            </a:rPr>
                            <m:t>𝒙</m:t>
                          </m:r>
                        </m:e>
                      </m:d>
                      <m:r>
                        <a:rPr lang="en-US" altLang="ja-JP" sz="1350" i="1">
                          <a:latin typeface="Cambria Math" panose="02040503050406030204" pitchFamily="18" charset="0"/>
                        </a:rPr>
                        <m:t>=</m:t>
                      </m:r>
                      <m:d>
                        <m:dPr>
                          <m:begChr m:val="{"/>
                          <m:endChr m:val=""/>
                          <m:ctrlPr>
                            <a:rPr lang="ja-JP" altLang="ja-JP" sz="1350" i="1">
                              <a:latin typeface="Cambria Math" panose="02040503050406030204" pitchFamily="18" charset="0"/>
                            </a:rPr>
                          </m:ctrlPr>
                        </m:dPr>
                        <m:e>
                          <m:eqArr>
                            <m:eqArrPr>
                              <m:ctrlPr>
                                <a:rPr lang="en-US" altLang="ja-JP" sz="1350" i="1">
                                  <a:latin typeface="Cambria Math" panose="02040503050406030204" pitchFamily="18" charset="0"/>
                                </a:rPr>
                              </m:ctrlPr>
                            </m:eqArrPr>
                            <m:e>
                              <m:r>
                                <a:rPr lang="en-US" altLang="ja-JP" sz="1350" i="1">
                                  <a:latin typeface="Cambria Math" panose="02040503050406030204" pitchFamily="18" charset="0"/>
                                </a:rPr>
                                <m:t>+1  (</m:t>
                              </m:r>
                              <m:r>
                                <a:rPr lang="ja-JP" altLang="en-US" sz="1350" i="1">
                                  <a:latin typeface="Cambria Math" panose="02040503050406030204" pitchFamily="18" charset="0"/>
                                </a:rPr>
                                <m:t>壁面外</m:t>
                              </m:r>
                              <m:r>
                                <a:rPr lang="en-US" altLang="ja-JP" sz="1350" i="1">
                                  <a:latin typeface="Cambria Math" panose="02040503050406030204" pitchFamily="18" charset="0"/>
                                </a:rPr>
                                <m:t>)</m:t>
                              </m:r>
                            </m:e>
                            <m:e>
                              <m:r>
                                <a:rPr lang="en-US" altLang="ja-JP" sz="1350" i="1">
                                  <a:latin typeface="Cambria Math" panose="02040503050406030204" pitchFamily="18" charset="0"/>
                                </a:rPr>
                                <m:t>−1 (</m:t>
                              </m:r>
                              <m:r>
                                <a:rPr lang="ja-JP" altLang="en-US" sz="1350" i="1">
                                  <a:latin typeface="Cambria Math" panose="02040503050406030204" pitchFamily="18" charset="0"/>
                                </a:rPr>
                                <m:t>壁面内</m:t>
                              </m:r>
                              <m:r>
                                <a:rPr lang="en-US" altLang="ja-JP" sz="1350" i="1">
                                  <a:latin typeface="Cambria Math" panose="02040503050406030204" pitchFamily="18" charset="0"/>
                                </a:rPr>
                                <m:t>)</m:t>
                              </m:r>
                            </m:e>
                          </m:eqArr>
                        </m:e>
                      </m:d>
                    </m:oMath>
                  </m:oMathPara>
                </a14:m>
                <a:endParaRPr lang="ja-JP" altLang="en-US" sz="1350" dirty="0"/>
              </a:p>
            </p:txBody>
          </p:sp>
        </mc:Choice>
        <mc:Fallback xmlns="">
          <p:sp>
            <p:nvSpPr>
              <p:cNvPr id="56" name="テキスト ボックス 55">
                <a:extLst>
                  <a:ext uri="{FF2B5EF4-FFF2-40B4-BE49-F238E27FC236}">
                    <a16:creationId xmlns:a16="http://schemas.microsoft.com/office/drawing/2014/main" xmlns:a14="http://schemas.microsoft.com/office/drawing/2010/main" xmlns="" id="{EA02E9D3-F49B-4345-A5FC-C9D06D95FA6F}"/>
                  </a:ext>
                </a:extLst>
              </p:cNvPr>
              <p:cNvSpPr txBox="1">
                <a:spLocks noRot="1" noChangeAspect="1" noMove="1" noResize="1" noEditPoints="1" noAdjustHandles="1" noChangeArrowheads="1" noChangeShapeType="1" noTextEdit="1"/>
              </p:cNvSpPr>
              <p:nvPr/>
            </p:nvSpPr>
            <p:spPr>
              <a:xfrm>
                <a:off x="603147" y="2342411"/>
                <a:ext cx="2032986" cy="539635"/>
              </a:xfrm>
              <a:prstGeom prst="rect">
                <a:avLst/>
              </a:prstGeom>
              <a:blipFill rotWithShape="0">
                <a:blip r:embed="rId1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7" name="テキスト ボックス 56">
                <a:extLst>
                  <a:ext uri="{FF2B5EF4-FFF2-40B4-BE49-F238E27FC236}">
                    <a16:creationId xmlns="" xmlns:a16="http://schemas.microsoft.com/office/drawing/2014/main" id="{D1F80EA0-9B51-498A-B89F-7CA9DCEBCCE0}"/>
                  </a:ext>
                </a:extLst>
              </p:cNvPr>
              <p:cNvSpPr txBox="1"/>
              <p:nvPr/>
            </p:nvSpPr>
            <p:spPr>
              <a:xfrm>
                <a:off x="2828327" y="2148116"/>
                <a:ext cx="1050672" cy="43813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350" b="1" i="1" smtClean="0">
                          <a:latin typeface="Cambria Math" panose="02040503050406030204" pitchFamily="18" charset="0"/>
                        </a:rPr>
                        <m:t>𝒏</m:t>
                      </m:r>
                      <m:r>
                        <a:rPr lang="en-US" altLang="ja-JP" sz="1350" b="0" i="1" smtClean="0">
                          <a:latin typeface="Cambria Math" panose="02040503050406030204" pitchFamily="18" charset="0"/>
                        </a:rPr>
                        <m:t>=</m:t>
                      </m:r>
                      <m:f>
                        <m:fPr>
                          <m:ctrlPr>
                            <a:rPr lang="en-US" altLang="ja-JP" sz="1350" b="0" i="1" smtClean="0">
                              <a:latin typeface="Cambria Math" panose="02040503050406030204" pitchFamily="18" charset="0"/>
                            </a:rPr>
                          </m:ctrlPr>
                        </m:fPr>
                        <m:num>
                          <m:r>
                            <a:rPr lang="en-US" altLang="ja-JP" sz="1350">
                              <a:latin typeface="Cambria Math" panose="02040503050406030204" pitchFamily="18" charset="0"/>
                            </a:rPr>
                            <m:t>𝛻</m:t>
                          </m:r>
                          <m:r>
                            <a:rPr lang="en-US" altLang="ja-JP" sz="1350" i="1">
                              <a:latin typeface="Cambria Math" panose="02040503050406030204" pitchFamily="18" charset="0"/>
                            </a:rPr>
                            <m:t>𝜙</m:t>
                          </m:r>
                          <m:d>
                            <m:dPr>
                              <m:ctrlPr>
                                <a:rPr lang="ja-JP" altLang="ja-JP" sz="1350" i="1">
                                  <a:latin typeface="Cambria Math" panose="02040503050406030204" pitchFamily="18" charset="0"/>
                                </a:rPr>
                              </m:ctrlPr>
                            </m:dPr>
                            <m:e>
                              <m:r>
                                <a:rPr lang="en-US" altLang="ja-JP" sz="1350" i="1">
                                  <a:latin typeface="Cambria Math" panose="02040503050406030204" pitchFamily="18" charset="0"/>
                                </a:rPr>
                                <m:t>𝑥</m:t>
                              </m:r>
                            </m:e>
                          </m:d>
                        </m:num>
                        <m:den>
                          <m:r>
                            <a:rPr lang="en-US" altLang="ja-JP" sz="1350" b="0" i="1" smtClean="0">
                              <a:latin typeface="Cambria Math" panose="02040503050406030204" pitchFamily="18" charset="0"/>
                            </a:rPr>
                            <m:t>|</m:t>
                          </m:r>
                          <m:d>
                            <m:dPr>
                              <m:begChr m:val="|"/>
                              <m:endChr m:val="|"/>
                              <m:ctrlPr>
                                <a:rPr lang="en-US" altLang="ja-JP" sz="1350" b="0" i="1" smtClean="0">
                                  <a:latin typeface="Cambria Math" panose="02040503050406030204" pitchFamily="18" charset="0"/>
                                </a:rPr>
                              </m:ctrlPr>
                            </m:dPr>
                            <m:e>
                              <m:r>
                                <a:rPr lang="en-US" altLang="ja-JP" sz="1350">
                                  <a:latin typeface="Cambria Math" panose="02040503050406030204" pitchFamily="18" charset="0"/>
                                </a:rPr>
                                <m:t>𝛻</m:t>
                              </m:r>
                              <m:r>
                                <a:rPr lang="en-US" altLang="ja-JP" sz="1350" i="1">
                                  <a:latin typeface="Cambria Math" panose="02040503050406030204" pitchFamily="18" charset="0"/>
                                </a:rPr>
                                <m:t>𝜙</m:t>
                              </m:r>
                              <m:d>
                                <m:dPr>
                                  <m:ctrlPr>
                                    <a:rPr lang="ja-JP" altLang="ja-JP" sz="1350" i="1">
                                      <a:latin typeface="Cambria Math" panose="02040503050406030204" pitchFamily="18" charset="0"/>
                                    </a:rPr>
                                  </m:ctrlPr>
                                </m:dPr>
                                <m:e>
                                  <m:r>
                                    <a:rPr lang="en-US" altLang="ja-JP" sz="1350" i="1">
                                      <a:latin typeface="Cambria Math" panose="02040503050406030204" pitchFamily="18" charset="0"/>
                                    </a:rPr>
                                    <m:t>𝑥</m:t>
                                  </m:r>
                                </m:e>
                              </m:d>
                            </m:e>
                          </m:d>
                          <m:r>
                            <a:rPr lang="en-US" altLang="ja-JP" sz="1350" b="0" i="1" smtClean="0">
                              <a:latin typeface="Cambria Math" panose="02040503050406030204" pitchFamily="18" charset="0"/>
                            </a:rPr>
                            <m:t>|</m:t>
                          </m:r>
                        </m:den>
                      </m:f>
                    </m:oMath>
                  </m:oMathPara>
                </a14:m>
                <a:endParaRPr lang="en-US" altLang="ja-JP" sz="1350" dirty="0"/>
              </a:p>
            </p:txBody>
          </p:sp>
        </mc:Choice>
        <mc:Fallback xmlns="">
          <p:sp>
            <p:nvSpPr>
              <p:cNvPr id="57" name="テキスト ボックス 56">
                <a:extLst>
                  <a:ext uri="{FF2B5EF4-FFF2-40B4-BE49-F238E27FC236}">
                    <a16:creationId xmlns:a16="http://schemas.microsoft.com/office/drawing/2014/main" xmlns:a14="http://schemas.microsoft.com/office/drawing/2010/main" xmlns="" id="{D1F80EA0-9B51-498A-B89F-7CA9DCEBCCE0}"/>
                  </a:ext>
                </a:extLst>
              </p:cNvPr>
              <p:cNvSpPr txBox="1">
                <a:spLocks noRot="1" noChangeAspect="1" noMove="1" noResize="1" noEditPoints="1" noAdjustHandles="1" noChangeArrowheads="1" noChangeShapeType="1" noTextEdit="1"/>
              </p:cNvSpPr>
              <p:nvPr/>
            </p:nvSpPr>
            <p:spPr>
              <a:xfrm>
                <a:off x="2828327" y="2148116"/>
                <a:ext cx="1050672" cy="438133"/>
              </a:xfrm>
              <a:prstGeom prst="rect">
                <a:avLst/>
              </a:prstGeom>
              <a:blipFill rotWithShape="0">
                <a:blip r:embed="rId13"/>
                <a:stretch>
                  <a:fillRect l="-2907" r="-6395" b="-1805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8" name="テキスト ボックス 57">
                <a:extLst>
                  <a:ext uri="{FF2B5EF4-FFF2-40B4-BE49-F238E27FC236}">
                    <a16:creationId xmlns="" xmlns:a16="http://schemas.microsoft.com/office/drawing/2014/main" id="{3C488A67-E909-6045-A58B-75EEC95BFEB5}"/>
                  </a:ext>
                </a:extLst>
              </p:cNvPr>
              <p:cNvSpPr txBox="1"/>
              <p:nvPr/>
            </p:nvSpPr>
            <p:spPr>
              <a:xfrm>
                <a:off x="903804" y="3085826"/>
                <a:ext cx="1170705" cy="161583"/>
              </a:xfrm>
              <a:prstGeom prst="rect">
                <a:avLst/>
              </a:prstGeom>
              <a:noFill/>
            </p:spPr>
            <p:txBody>
              <a:bodyPr wrap="none" lIns="0" tIns="0" rIns="0" bIns="0" rtlCol="0">
                <a:spAutoFit/>
              </a:bodyPr>
              <a:lstStyle/>
              <a:p>
                <a14:m>
                  <m:oMath xmlns:m="http://schemas.openxmlformats.org/officeDocument/2006/math">
                    <m:r>
                      <a:rPr lang="en-US" altLang="ja-JP" sz="1050" b="0" i="1" smtClean="0">
                        <a:latin typeface="Cambria Math" panose="02040503050406030204" pitchFamily="18" charset="0"/>
                      </a:rPr>
                      <m:t>𝑑</m:t>
                    </m:r>
                    <m:r>
                      <a:rPr lang="en-US" altLang="ja-JP" sz="1050" b="0" i="1" smtClean="0">
                        <a:latin typeface="Cambria Math" panose="02040503050406030204" pitchFamily="18" charset="0"/>
                      </a:rPr>
                      <m:t> : </m:t>
                    </m:r>
                    <m:r>
                      <a:rPr lang="ja-JP" altLang="en-US" sz="1050" i="1">
                        <a:latin typeface="Cambria Math" panose="02040503050406030204" pitchFamily="18" charset="0"/>
                      </a:rPr>
                      <m:t>壁面</m:t>
                    </m:r>
                  </m:oMath>
                </a14:m>
                <a:r>
                  <a:rPr lang="ja-JP" altLang="en-US" sz="1050" dirty="0">
                    <a:latin typeface="Cambria Math" panose="02040503050406030204" pitchFamily="18" charset="0"/>
                  </a:rPr>
                  <a:t>からの距離</a:t>
                </a:r>
                <a:endParaRPr lang="en-US" altLang="ja-JP" sz="1050" dirty="0">
                  <a:latin typeface="Cambria Math" panose="02040503050406030204" pitchFamily="18" charset="0"/>
                </a:endParaRPr>
              </a:p>
            </p:txBody>
          </p:sp>
        </mc:Choice>
        <mc:Fallback xmlns="">
          <p:sp>
            <p:nvSpPr>
              <p:cNvPr id="58" name="テキスト ボックス 57">
                <a:extLst>
                  <a:ext uri="{FF2B5EF4-FFF2-40B4-BE49-F238E27FC236}">
                    <a16:creationId xmlns:a16="http://schemas.microsoft.com/office/drawing/2014/main" xmlns:a14="http://schemas.microsoft.com/office/drawing/2010/main" xmlns="" id="{3C488A67-E909-6045-A58B-75EEC95BFEB5}"/>
                  </a:ext>
                </a:extLst>
              </p:cNvPr>
              <p:cNvSpPr txBox="1">
                <a:spLocks noRot="1" noChangeAspect="1" noMove="1" noResize="1" noEditPoints="1" noAdjustHandles="1" noChangeArrowheads="1" noChangeShapeType="1" noTextEdit="1"/>
              </p:cNvSpPr>
              <p:nvPr/>
            </p:nvSpPr>
            <p:spPr>
              <a:xfrm>
                <a:off x="903804" y="3085826"/>
                <a:ext cx="1170705" cy="161583"/>
              </a:xfrm>
              <a:prstGeom prst="rect">
                <a:avLst/>
              </a:prstGeom>
              <a:blipFill rotWithShape="0">
                <a:blip r:embed="rId14"/>
                <a:stretch>
                  <a:fillRect l="-4167" t="-25926" r="-6771" b="-4814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1" name="テキスト ボックス 60">
                <a:extLst>
                  <a:ext uri="{FF2B5EF4-FFF2-40B4-BE49-F238E27FC236}">
                    <a16:creationId xmlns="" xmlns:a16="http://schemas.microsoft.com/office/drawing/2014/main" id="{8D37FE31-90B8-E340-A5C3-FFAD4573B590}"/>
                  </a:ext>
                </a:extLst>
              </p:cNvPr>
              <p:cNvSpPr txBox="1"/>
              <p:nvPr/>
            </p:nvSpPr>
            <p:spPr>
              <a:xfrm>
                <a:off x="2456597" y="3097097"/>
                <a:ext cx="952184" cy="161583"/>
              </a:xfrm>
              <a:prstGeom prst="rect">
                <a:avLst/>
              </a:prstGeom>
              <a:noFill/>
            </p:spPr>
            <p:txBody>
              <a:bodyPr wrap="none" lIns="0" tIns="0" rIns="0" bIns="0" rtlCol="0">
                <a:spAutoFit/>
              </a:bodyPr>
              <a:lstStyle/>
              <a:p>
                <a:r>
                  <a:rPr lang="en-US" altLang="ja-JP" sz="1050" b="1" dirty="0"/>
                  <a:t>n </a:t>
                </a:r>
                <a14:m>
                  <m:oMath xmlns:m="http://schemas.openxmlformats.org/officeDocument/2006/math">
                    <m:r>
                      <a:rPr lang="en-US" altLang="ja-JP" sz="1050" b="1" i="1" smtClean="0">
                        <a:latin typeface="Cambria Math" panose="02040503050406030204" pitchFamily="18" charset="0"/>
                      </a:rPr>
                      <m:t>:</m:t>
                    </m:r>
                  </m:oMath>
                </a14:m>
                <a:r>
                  <a:rPr lang="ja-JP" altLang="en-US" sz="1050" dirty="0"/>
                  <a:t>法線ベクトル</a:t>
                </a:r>
              </a:p>
            </p:txBody>
          </p:sp>
        </mc:Choice>
        <mc:Fallback xmlns="">
          <p:sp>
            <p:nvSpPr>
              <p:cNvPr id="61" name="テキスト ボックス 60">
                <a:extLst>
                  <a:ext uri="{FF2B5EF4-FFF2-40B4-BE49-F238E27FC236}">
                    <a16:creationId xmlns="" xmlns:a16="http://schemas.microsoft.com/office/drawing/2014/main" xmlns:a14="http://schemas.microsoft.com/office/drawing/2010/main" id="{8D37FE31-90B8-E340-A5C3-FFAD4573B590}"/>
                  </a:ext>
                </a:extLst>
              </p:cNvPr>
              <p:cNvSpPr txBox="1">
                <a:spLocks noRot="1" noChangeAspect="1" noMove="1" noResize="1" noEditPoints="1" noAdjustHandles="1" noChangeArrowheads="1" noChangeShapeType="1" noTextEdit="1"/>
              </p:cNvSpPr>
              <p:nvPr/>
            </p:nvSpPr>
            <p:spPr>
              <a:xfrm>
                <a:off x="2456597" y="3097097"/>
                <a:ext cx="952184" cy="161583"/>
              </a:xfrm>
              <a:prstGeom prst="rect">
                <a:avLst/>
              </a:prstGeom>
              <a:blipFill rotWithShape="0">
                <a:blip r:embed="rId15"/>
                <a:stretch>
                  <a:fillRect l="-8974" t="-25926" r="-8333" b="-48148"/>
                </a:stretch>
              </a:blipFill>
            </p:spPr>
            <p:txBody>
              <a:bodyPr/>
              <a:lstStyle/>
              <a:p>
                <a:r>
                  <a:rPr lang="ja-JP" altLang="en-US">
                    <a:noFill/>
                  </a:rPr>
                  <a:t> </a:t>
                </a:r>
              </a:p>
            </p:txBody>
          </p:sp>
        </mc:Fallback>
      </mc:AlternateContent>
      <p:sp>
        <p:nvSpPr>
          <p:cNvPr id="64" name="テキスト ボックス 63">
            <a:extLst>
              <a:ext uri="{FF2B5EF4-FFF2-40B4-BE49-F238E27FC236}">
                <a16:creationId xmlns="" xmlns:a16="http://schemas.microsoft.com/office/drawing/2014/main" id="{B9EBFD01-1FD6-434F-A683-CF391D124120}"/>
              </a:ext>
            </a:extLst>
          </p:cNvPr>
          <p:cNvSpPr txBox="1"/>
          <p:nvPr/>
        </p:nvSpPr>
        <p:spPr>
          <a:xfrm>
            <a:off x="4074706" y="1208771"/>
            <a:ext cx="530090" cy="715581"/>
          </a:xfrm>
          <a:prstGeom prst="rect">
            <a:avLst/>
          </a:prstGeom>
          <a:noFill/>
        </p:spPr>
        <p:txBody>
          <a:bodyPr wrap="square" rtlCol="0">
            <a:spAutoFit/>
          </a:bodyPr>
          <a:lstStyle/>
          <a:p>
            <a:r>
              <a:rPr lang="en-US" altLang="ja-JP" sz="4050" dirty="0"/>
              <a:t>×</a:t>
            </a:r>
            <a:endParaRPr lang="ja-JP" altLang="en-US" sz="4050" dirty="0"/>
          </a:p>
        </p:txBody>
      </p:sp>
      <p:sp>
        <p:nvSpPr>
          <p:cNvPr id="65" name="大かっこ 64">
            <a:extLst>
              <a:ext uri="{FF2B5EF4-FFF2-40B4-BE49-F238E27FC236}">
                <a16:creationId xmlns="" xmlns:a16="http://schemas.microsoft.com/office/drawing/2014/main" id="{301E7F27-8035-4D4E-AE18-BDB449D661E6}"/>
              </a:ext>
            </a:extLst>
          </p:cNvPr>
          <p:cNvSpPr/>
          <p:nvPr/>
        </p:nvSpPr>
        <p:spPr>
          <a:xfrm>
            <a:off x="488373" y="1901843"/>
            <a:ext cx="3586333" cy="1532460"/>
          </a:xfrm>
          <a:prstGeom prst="bracketPair">
            <a:avLst/>
          </a:prstGeom>
          <a:ln w="2857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sz="1350"/>
          </a:p>
        </p:txBody>
      </p:sp>
      <p:sp>
        <p:nvSpPr>
          <p:cNvPr id="66" name="大かっこ 65">
            <a:extLst>
              <a:ext uri="{FF2B5EF4-FFF2-40B4-BE49-F238E27FC236}">
                <a16:creationId xmlns="" xmlns:a16="http://schemas.microsoft.com/office/drawing/2014/main" id="{301E7F27-8035-4D4E-AE18-BDB449D661E6}"/>
              </a:ext>
            </a:extLst>
          </p:cNvPr>
          <p:cNvSpPr/>
          <p:nvPr/>
        </p:nvSpPr>
        <p:spPr>
          <a:xfrm>
            <a:off x="4377692" y="1888356"/>
            <a:ext cx="4541673" cy="2157698"/>
          </a:xfrm>
          <a:prstGeom prst="bracketPair">
            <a:avLst/>
          </a:prstGeom>
          <a:ln w="2857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sz="1350"/>
          </a:p>
        </p:txBody>
      </p:sp>
      <p:pic>
        <p:nvPicPr>
          <p:cNvPr id="7" name="図 6"/>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460539" y="3833973"/>
            <a:ext cx="1895463" cy="1895463"/>
          </a:xfrm>
          <a:prstGeom prst="rect">
            <a:avLst/>
          </a:prstGeom>
        </p:spPr>
      </p:pic>
      <p:pic>
        <p:nvPicPr>
          <p:cNvPr id="10" name="図 9"/>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2374585" y="3828516"/>
            <a:ext cx="1894646" cy="1894646"/>
          </a:xfrm>
          <a:prstGeom prst="rect">
            <a:avLst/>
          </a:prstGeom>
        </p:spPr>
      </p:pic>
      <p:sp>
        <p:nvSpPr>
          <p:cNvPr id="68" name="テキスト ボックス 67">
            <a:extLst>
              <a:ext uri="{FF2B5EF4-FFF2-40B4-BE49-F238E27FC236}">
                <a16:creationId xmlns="" xmlns:a16="http://schemas.microsoft.com/office/drawing/2014/main" id="{646341F0-915A-0B49-A1AB-9E168C0FE229}"/>
              </a:ext>
            </a:extLst>
          </p:cNvPr>
          <p:cNvSpPr txBox="1"/>
          <p:nvPr/>
        </p:nvSpPr>
        <p:spPr>
          <a:xfrm>
            <a:off x="335280" y="5760970"/>
            <a:ext cx="1739229" cy="307777"/>
          </a:xfrm>
          <a:prstGeom prst="rect">
            <a:avLst/>
          </a:prstGeom>
          <a:noFill/>
        </p:spPr>
        <p:txBody>
          <a:bodyPr wrap="square" rtlCol="0">
            <a:spAutoFit/>
          </a:bodyPr>
          <a:lstStyle/>
          <a:p>
            <a:pPr algn="ctr"/>
            <a:r>
              <a:rPr lang="ja-JP" altLang="en-US" sz="1400" dirty="0"/>
              <a:t>符号付き距離関数</a:t>
            </a:r>
            <a:endParaRPr lang="en-US" altLang="ja-JP" sz="1400" dirty="0"/>
          </a:p>
        </p:txBody>
      </p:sp>
      <p:sp>
        <p:nvSpPr>
          <p:cNvPr id="69" name="テキスト ボックス 68">
            <a:extLst>
              <a:ext uri="{FF2B5EF4-FFF2-40B4-BE49-F238E27FC236}">
                <a16:creationId xmlns="" xmlns:a16="http://schemas.microsoft.com/office/drawing/2014/main" id="{646341F0-915A-0B49-A1AB-9E168C0FE229}"/>
              </a:ext>
            </a:extLst>
          </p:cNvPr>
          <p:cNvSpPr txBox="1"/>
          <p:nvPr/>
        </p:nvSpPr>
        <p:spPr>
          <a:xfrm>
            <a:off x="2503896" y="5745580"/>
            <a:ext cx="1636023" cy="307777"/>
          </a:xfrm>
          <a:prstGeom prst="rect">
            <a:avLst/>
          </a:prstGeom>
          <a:noFill/>
        </p:spPr>
        <p:txBody>
          <a:bodyPr wrap="square" rtlCol="0">
            <a:spAutoFit/>
          </a:bodyPr>
          <a:lstStyle/>
          <a:p>
            <a:pPr algn="ctr"/>
            <a:r>
              <a:rPr lang="ja-JP" altLang="en-US" sz="1400" dirty="0"/>
              <a:t>埋め込み境界法</a:t>
            </a:r>
            <a:endParaRPr lang="en-US" altLang="ja-JP" sz="1400" dirty="0"/>
          </a:p>
        </p:txBody>
      </p:sp>
      <p:sp>
        <p:nvSpPr>
          <p:cNvPr id="70" name="テキスト ボックス 69">
            <a:extLst>
              <a:ext uri="{FF2B5EF4-FFF2-40B4-BE49-F238E27FC236}">
                <a16:creationId xmlns="" xmlns:a16="http://schemas.microsoft.com/office/drawing/2014/main" id="{A8B3454E-C9D9-0B42-8B90-B991DFFA47B4}"/>
              </a:ext>
            </a:extLst>
          </p:cNvPr>
          <p:cNvSpPr txBox="1"/>
          <p:nvPr/>
        </p:nvSpPr>
        <p:spPr>
          <a:xfrm>
            <a:off x="4180106" y="4410069"/>
            <a:ext cx="4622485" cy="461665"/>
          </a:xfrm>
          <a:prstGeom prst="rect">
            <a:avLst/>
          </a:prstGeom>
          <a:noFill/>
        </p:spPr>
        <p:txBody>
          <a:bodyPr wrap="square" rtlCol="0">
            <a:spAutoFit/>
          </a:bodyPr>
          <a:lstStyle/>
          <a:p>
            <a:r>
              <a:rPr lang="ja-JP" altLang="en-US"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・任意形状の壁面を表現</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73" name="テキスト ボックス 72">
            <a:extLst>
              <a:ext uri="{FF2B5EF4-FFF2-40B4-BE49-F238E27FC236}">
                <a16:creationId xmlns="" xmlns:a16="http://schemas.microsoft.com/office/drawing/2014/main" id="{A8B3454E-C9D9-0B42-8B90-B991DFFA47B4}"/>
              </a:ext>
            </a:extLst>
          </p:cNvPr>
          <p:cNvSpPr txBox="1"/>
          <p:nvPr/>
        </p:nvSpPr>
        <p:spPr>
          <a:xfrm>
            <a:off x="4190036" y="4947023"/>
            <a:ext cx="4622485" cy="461665"/>
          </a:xfrm>
          <a:prstGeom prst="rect">
            <a:avLst/>
          </a:prstGeom>
          <a:noFill/>
        </p:spPr>
        <p:txBody>
          <a:bodyPr wrap="square" rtlCol="0">
            <a:spAutoFit/>
          </a:bodyPr>
          <a:lstStyle/>
          <a:p>
            <a:r>
              <a:rPr lang="ja-JP" altLang="en-US"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・移動境界を低コストで計算</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74" name="テキスト ボックス 73">
            <a:extLst>
              <a:ext uri="{FF2B5EF4-FFF2-40B4-BE49-F238E27FC236}">
                <a16:creationId xmlns="" xmlns:a16="http://schemas.microsoft.com/office/drawing/2014/main" id="{B9EBFD01-1FD6-434F-A683-CF391D124120}"/>
              </a:ext>
            </a:extLst>
          </p:cNvPr>
          <p:cNvSpPr txBox="1"/>
          <p:nvPr/>
        </p:nvSpPr>
        <p:spPr>
          <a:xfrm>
            <a:off x="1926507" y="4462274"/>
            <a:ext cx="530090" cy="715581"/>
          </a:xfrm>
          <a:prstGeom prst="rect">
            <a:avLst/>
          </a:prstGeom>
          <a:noFill/>
        </p:spPr>
        <p:txBody>
          <a:bodyPr wrap="square" rtlCol="0">
            <a:spAutoFit/>
          </a:bodyPr>
          <a:lstStyle/>
          <a:p>
            <a:r>
              <a:rPr lang="en-US" altLang="ja-JP" sz="4050" dirty="0"/>
              <a:t>×</a:t>
            </a:r>
            <a:endParaRPr lang="ja-JP" altLang="en-US" sz="4050" dirty="0"/>
          </a:p>
        </p:txBody>
      </p:sp>
    </p:spTree>
    <p:extLst>
      <p:ext uri="{BB962C8B-B14F-4D97-AF65-F5344CB8AC3E}">
        <p14:creationId xmlns:p14="http://schemas.microsoft.com/office/powerpoint/2010/main" val="3202900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結果</a:t>
            </a:r>
            <a:r>
              <a:rPr lang="ja-JP" altLang="en-US" dirty="0" smtClean="0"/>
              <a:t>・考察</a:t>
            </a:r>
            <a:endParaRPr kumimoji="1" lang="ja-JP" altLang="en-US" dirty="0"/>
          </a:p>
        </p:txBody>
      </p:sp>
      <p:pic>
        <p:nvPicPr>
          <p:cNvPr id="3" name="図 2"/>
          <p:cNvPicPr>
            <a:picLocks noChangeAspect="1"/>
          </p:cNvPicPr>
          <p:nvPr/>
        </p:nvPicPr>
        <p:blipFill rotWithShape="1">
          <a:blip r:embed="rId2">
            <a:extLst>
              <a:ext uri="{28A0092B-C50C-407E-A947-70E740481C1C}">
                <a14:useLocalDpi xmlns:a14="http://schemas.microsoft.com/office/drawing/2010/main" val="0"/>
              </a:ext>
            </a:extLst>
          </a:blip>
          <a:srcRect l="22307" r="23333"/>
          <a:stretch/>
        </p:blipFill>
        <p:spPr>
          <a:xfrm>
            <a:off x="1055077" y="972699"/>
            <a:ext cx="2713055" cy="4990998"/>
          </a:xfrm>
          <a:prstGeom prst="rect">
            <a:avLst/>
          </a:prstGeom>
        </p:spPr>
      </p:pic>
      <p:pic>
        <p:nvPicPr>
          <p:cNvPr id="4" name="図 3"/>
          <p:cNvPicPr>
            <a:picLocks noChangeAspect="1"/>
          </p:cNvPicPr>
          <p:nvPr/>
        </p:nvPicPr>
        <p:blipFill rotWithShape="1">
          <a:blip r:embed="rId3">
            <a:extLst>
              <a:ext uri="{28A0092B-C50C-407E-A947-70E740481C1C}">
                <a14:useLocalDpi xmlns:a14="http://schemas.microsoft.com/office/drawing/2010/main" val="0"/>
              </a:ext>
            </a:extLst>
          </a:blip>
          <a:srcRect l="17055" r="17305"/>
          <a:stretch/>
        </p:blipFill>
        <p:spPr>
          <a:xfrm>
            <a:off x="0" y="1527431"/>
            <a:ext cx="820882" cy="3126440"/>
          </a:xfrm>
          <a:prstGeom prst="rect">
            <a:avLst/>
          </a:prstGeom>
        </p:spPr>
      </p:pic>
      <p:pic>
        <p:nvPicPr>
          <p:cNvPr id="5" name="図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88939" y="1289282"/>
            <a:ext cx="3532726" cy="2649544"/>
          </a:xfrm>
          <a:prstGeom prst="rect">
            <a:avLst/>
          </a:prstGeom>
        </p:spPr>
      </p:pic>
      <p:sp>
        <p:nvSpPr>
          <p:cNvPr id="9" name="テキスト ボックス 8">
            <a:extLst>
              <a:ext uri="{FF2B5EF4-FFF2-40B4-BE49-F238E27FC236}">
                <a16:creationId xmlns="" xmlns:a16="http://schemas.microsoft.com/office/drawing/2014/main" id="{A8B3454E-C9D9-0B42-8B90-B991DFFA47B4}"/>
              </a:ext>
            </a:extLst>
          </p:cNvPr>
          <p:cNvSpPr txBox="1"/>
          <p:nvPr/>
        </p:nvSpPr>
        <p:spPr>
          <a:xfrm>
            <a:off x="4220300" y="4423038"/>
            <a:ext cx="4622485" cy="707886"/>
          </a:xfrm>
          <a:prstGeom prst="rect">
            <a:avLst/>
          </a:prstGeom>
          <a:noFill/>
        </p:spPr>
        <p:txBody>
          <a:bodyPr wrap="square" rtlCol="0">
            <a:spAutoFit/>
          </a:bodyPr>
          <a:lstStyle/>
          <a:p>
            <a:r>
              <a:rPr lang="ja-JP" altLang="en-US" sz="20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吸引効果により、粒子の速度が大きく、束状に集まって流入する</a:t>
            </a:r>
            <a:endParaRPr lang="en-US" altLang="ja-JP" sz="2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Tree>
    <p:extLst>
      <p:ext uri="{BB962C8B-B14F-4D97-AF65-F5344CB8AC3E}">
        <p14:creationId xmlns:p14="http://schemas.microsoft.com/office/powerpoint/2010/main" val="15471841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1" name="グラフ 10"/>
          <p:cNvGraphicFramePr>
            <a:graphicFrameLocks/>
          </p:cNvGraphicFramePr>
          <p:nvPr>
            <p:extLst>
              <p:ext uri="{D42A27DB-BD31-4B8C-83A1-F6EECF244321}">
                <p14:modId xmlns:p14="http://schemas.microsoft.com/office/powerpoint/2010/main" val="1696571058"/>
              </p:ext>
            </p:extLst>
          </p:nvPr>
        </p:nvGraphicFramePr>
        <p:xfrm>
          <a:off x="171878" y="1600706"/>
          <a:ext cx="4400122" cy="2937179"/>
        </p:xfrm>
        <a:graphic>
          <a:graphicData uri="http://schemas.openxmlformats.org/drawingml/2006/chart">
            <c:chart xmlns:c="http://schemas.openxmlformats.org/drawingml/2006/chart" xmlns:r="http://schemas.openxmlformats.org/officeDocument/2006/relationships" r:id="rId2"/>
          </a:graphicData>
        </a:graphic>
      </p:graphicFrame>
      <p:sp>
        <p:nvSpPr>
          <p:cNvPr id="2" name="タイトル 1"/>
          <p:cNvSpPr>
            <a:spLocks noGrp="1"/>
          </p:cNvSpPr>
          <p:nvPr>
            <p:ph type="title"/>
          </p:nvPr>
        </p:nvSpPr>
        <p:spPr/>
        <p:txBody>
          <a:bodyPr/>
          <a:lstStyle/>
          <a:p>
            <a:r>
              <a:rPr kumimoji="1" lang="ja-JP" altLang="en-US" dirty="0" smtClean="0"/>
              <a:t>結果・考察</a:t>
            </a:r>
            <a:endParaRPr kumimoji="1" lang="ja-JP" altLang="en-US" dirty="0"/>
          </a:p>
        </p:txBody>
      </p:sp>
      <p:sp>
        <p:nvSpPr>
          <p:cNvPr id="5" name="テキスト ボックス 4"/>
          <p:cNvSpPr txBox="1"/>
          <p:nvPr/>
        </p:nvSpPr>
        <p:spPr>
          <a:xfrm>
            <a:off x="171878" y="4564730"/>
            <a:ext cx="4400122" cy="369332"/>
          </a:xfrm>
          <a:prstGeom prst="rect">
            <a:avLst/>
          </a:prstGeom>
          <a:solidFill>
            <a:schemeClr val="bg1"/>
          </a:solidFill>
        </p:spPr>
        <p:txBody>
          <a:bodyPr wrap="square" rtlCol="0">
            <a:spAutoFit/>
          </a:bodyPr>
          <a:lstStyle/>
          <a:p>
            <a:pPr algn="ctr"/>
            <a:r>
              <a:rPr kumimoji="1" lang="ja-JP" altLang="en-US" dirty="0" smtClean="0"/>
              <a:t>下杵の降下速度と充填量の関係</a:t>
            </a:r>
            <a:endParaRPr kumimoji="1" lang="ja-JP" altLang="en-US" dirty="0"/>
          </a:p>
        </p:txBody>
      </p:sp>
      <p:cxnSp>
        <p:nvCxnSpPr>
          <p:cNvPr id="7" name="直線コネクタ 6"/>
          <p:cNvCxnSpPr/>
          <p:nvPr/>
        </p:nvCxnSpPr>
        <p:spPr>
          <a:xfrm>
            <a:off x="3817307" y="2048149"/>
            <a:ext cx="340986" cy="821"/>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 name="直線コネクタ 8"/>
          <p:cNvCxnSpPr/>
          <p:nvPr/>
        </p:nvCxnSpPr>
        <p:spPr>
          <a:xfrm flipV="1">
            <a:off x="1250634" y="3289300"/>
            <a:ext cx="2737166" cy="8255"/>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2" name="直線矢印コネクタ 11"/>
          <p:cNvCxnSpPr/>
          <p:nvPr/>
        </p:nvCxnSpPr>
        <p:spPr>
          <a:xfrm>
            <a:off x="3895725" y="2057860"/>
            <a:ext cx="9525" cy="1204595"/>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5" name="テキスト ボックス 14">
            <a:extLst>
              <a:ext uri="{FF2B5EF4-FFF2-40B4-BE49-F238E27FC236}">
                <a16:creationId xmlns="" xmlns:a16="http://schemas.microsoft.com/office/drawing/2014/main" id="{2593B1A0-6823-834D-BB53-4E3E518EA3D6}"/>
              </a:ext>
            </a:extLst>
          </p:cNvPr>
          <p:cNvSpPr txBox="1"/>
          <p:nvPr/>
        </p:nvSpPr>
        <p:spPr>
          <a:xfrm>
            <a:off x="3174886" y="1586896"/>
            <a:ext cx="969869" cy="400110"/>
          </a:xfrm>
          <a:prstGeom prst="rect">
            <a:avLst/>
          </a:prstGeom>
          <a:noFill/>
        </p:spPr>
        <p:txBody>
          <a:bodyPr wrap="square" rtlCol="0">
            <a:spAutoFit/>
          </a:bodyPr>
          <a:lstStyle/>
          <a:p>
            <a:r>
              <a:rPr lang="ja-JP" altLang="en-US" sz="2000" dirty="0" smtClean="0">
                <a:latin typeface="メイリオ" panose="020B0604030504040204" pitchFamily="50" charset="-128"/>
                <a:ea typeface="メイリオ" panose="020B0604030504040204" pitchFamily="50" charset="-128"/>
              </a:rPr>
              <a:t>約</a:t>
            </a:r>
            <a:r>
              <a:rPr lang="en-US" altLang="ja-JP" sz="2000" dirty="0" smtClean="0">
                <a:latin typeface="メイリオ" panose="020B0604030504040204" pitchFamily="50" charset="-128"/>
                <a:ea typeface="メイリオ" panose="020B0604030504040204" pitchFamily="50" charset="-128"/>
              </a:rPr>
              <a:t>500</a:t>
            </a:r>
            <a:endParaRPr lang="en-US" altLang="ja-JP" sz="2000" dirty="0">
              <a:latin typeface="メイリオ" panose="020B0604030504040204" pitchFamily="50" charset="-128"/>
              <a:ea typeface="メイリオ" panose="020B0604030504040204" pitchFamily="50" charset="-128"/>
            </a:endParaRPr>
          </a:p>
        </p:txBody>
      </p:sp>
      <p:sp>
        <p:nvSpPr>
          <p:cNvPr id="25" name="テキスト ボックス 24">
            <a:extLst>
              <a:ext uri="{FF2B5EF4-FFF2-40B4-BE49-F238E27FC236}">
                <a16:creationId xmlns="" xmlns:a16="http://schemas.microsoft.com/office/drawing/2014/main" id="{A8B3454E-C9D9-0B42-8B90-B991DFFA47B4}"/>
              </a:ext>
            </a:extLst>
          </p:cNvPr>
          <p:cNvSpPr txBox="1"/>
          <p:nvPr/>
        </p:nvSpPr>
        <p:spPr>
          <a:xfrm>
            <a:off x="4713406" y="2340328"/>
            <a:ext cx="3563820" cy="830997"/>
          </a:xfrm>
          <a:prstGeom prst="rect">
            <a:avLst/>
          </a:prstGeom>
          <a:noFill/>
        </p:spPr>
        <p:txBody>
          <a:bodyPr wrap="square" rtlCol="0">
            <a:spAutoFit/>
          </a:bodyPr>
          <a:lstStyle/>
          <a:p>
            <a:r>
              <a:rPr lang="ja-JP" altLang="en-US" sz="2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下杵の降下速度に対する</a:t>
            </a:r>
            <a:endParaRPr lang="en-US" altLang="ja-JP" sz="2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a:p>
            <a:r>
              <a:rPr lang="ja-JP" altLang="en-US" sz="2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充填量の差は小さい</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42" name="テキスト ボックス 41">
            <a:extLst>
              <a:ext uri="{FF2B5EF4-FFF2-40B4-BE49-F238E27FC236}">
                <a16:creationId xmlns="" xmlns:a16="http://schemas.microsoft.com/office/drawing/2014/main" id="{A8B3454E-C9D9-0B42-8B90-B991DFFA47B4}"/>
              </a:ext>
            </a:extLst>
          </p:cNvPr>
          <p:cNvSpPr txBox="1"/>
          <p:nvPr/>
        </p:nvSpPr>
        <p:spPr>
          <a:xfrm>
            <a:off x="4713405" y="3569053"/>
            <a:ext cx="3906719" cy="738664"/>
          </a:xfrm>
          <a:prstGeom prst="rect">
            <a:avLst/>
          </a:prstGeom>
          <a:noFill/>
        </p:spPr>
        <p:txBody>
          <a:bodyPr wrap="square" rtlCol="0">
            <a:spAutoFit/>
          </a:bodyPr>
          <a:lstStyle/>
          <a:p>
            <a:r>
              <a:rPr lang="ja-JP" altLang="en-US" sz="2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全体に対して</a:t>
            </a:r>
            <a:r>
              <a:rPr lang="en-US" altLang="ja-JP" sz="2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0.35 %</a:t>
            </a:r>
            <a:r>
              <a:rPr lang="ja-JP" altLang="en-US" sz="2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程度</a:t>
            </a:r>
            <a:endParaRPr lang="en-US" altLang="ja-JP" sz="2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a:p>
            <a:r>
              <a:rPr lang="en-US" altLang="ja-JP"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(500 / 140,000 * 100 = 0.35)</a:t>
            </a:r>
            <a:endParaRPr lang="en-US" altLang="ja-JP"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Tree>
    <p:extLst>
      <p:ext uri="{BB962C8B-B14F-4D97-AF65-F5344CB8AC3E}">
        <p14:creationId xmlns:p14="http://schemas.microsoft.com/office/powerpoint/2010/main" val="15503176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テキスト ボックス 38">
            <a:extLst>
              <a:ext uri="{FF2B5EF4-FFF2-40B4-BE49-F238E27FC236}">
                <a16:creationId xmlns="" xmlns:a16="http://schemas.microsoft.com/office/drawing/2014/main" id="{EBB9BA03-F82F-4F7D-8A4B-D9019D951B88}"/>
              </a:ext>
            </a:extLst>
          </p:cNvPr>
          <p:cNvSpPr txBox="1"/>
          <p:nvPr/>
        </p:nvSpPr>
        <p:spPr>
          <a:xfrm>
            <a:off x="4308887" y="3494908"/>
            <a:ext cx="4614579" cy="523220"/>
          </a:xfrm>
          <a:prstGeom prst="rect">
            <a:avLst/>
          </a:prstGeom>
          <a:noFill/>
        </p:spPr>
        <p:txBody>
          <a:bodyPr wrap="square" rtlCol="0">
            <a:spAutoFit/>
          </a:bodyPr>
          <a:lstStyle/>
          <a:p>
            <a:pPr algn="just"/>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床部分に設置された</a:t>
            </a:r>
            <a:r>
              <a:rPr lang="ja-JP" altLang="en-US" sz="140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下杵を降下させ</a:t>
            </a:r>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粉末の充填を促進する効果。詳細な作用原理が明らかになっていない。</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pic>
        <p:nvPicPr>
          <p:cNvPr id="52" name="図 51">
            <a:extLst>
              <a:ext uri="{FF2B5EF4-FFF2-40B4-BE49-F238E27FC236}">
                <a16:creationId xmlns="" xmlns:a16="http://schemas.microsoft.com/office/drawing/2014/main" id="{A274C253-548E-354F-ABE9-B302D3C34D0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402626" y="1661853"/>
            <a:ext cx="1435493" cy="953257"/>
          </a:xfrm>
          <a:prstGeom prst="rect">
            <a:avLst/>
          </a:prstGeom>
        </p:spPr>
      </p:pic>
      <p:sp>
        <p:nvSpPr>
          <p:cNvPr id="4" name="タイトル 3">
            <a:extLst>
              <a:ext uri="{FF2B5EF4-FFF2-40B4-BE49-F238E27FC236}">
                <a16:creationId xmlns="" xmlns:a16="http://schemas.microsoft.com/office/drawing/2014/main" id="{96E0CBAD-0D28-45A3-A005-D15AA4910BFE}"/>
              </a:ext>
            </a:extLst>
          </p:cNvPr>
          <p:cNvSpPr>
            <a:spLocks noGrp="1"/>
          </p:cNvSpPr>
          <p:nvPr>
            <p:ph type="title"/>
          </p:nvPr>
        </p:nvSpPr>
        <p:spPr>
          <a:xfrm>
            <a:off x="0" y="9872"/>
            <a:ext cx="9144000" cy="811289"/>
          </a:xfrm>
        </p:spPr>
        <p:txBody>
          <a:bodyPr>
            <a:normAutofit/>
          </a:bodyPr>
          <a:lstStyle/>
          <a:p>
            <a:r>
              <a:rPr lang="ja-JP" altLang="en-US" dirty="0"/>
              <a:t>研究背景</a:t>
            </a:r>
            <a:endParaRPr kumimoji="1" lang="ja-JP" altLang="en-US" dirty="0">
              <a:latin typeface="Arial" panose="020B0604020202020204" pitchFamily="34" charset="0"/>
              <a:cs typeface="Arial" panose="020B0604020202020204" pitchFamily="34" charset="0"/>
            </a:endParaRPr>
          </a:p>
        </p:txBody>
      </p:sp>
      <p:sp>
        <p:nvSpPr>
          <p:cNvPr id="6" name="テキスト ボックス 5">
            <a:extLst>
              <a:ext uri="{FF2B5EF4-FFF2-40B4-BE49-F238E27FC236}">
                <a16:creationId xmlns="" xmlns:a16="http://schemas.microsoft.com/office/drawing/2014/main" id="{9F61158F-00CB-457E-8228-AF09AF1D6263}"/>
              </a:ext>
            </a:extLst>
          </p:cNvPr>
          <p:cNvSpPr txBox="1"/>
          <p:nvPr/>
        </p:nvSpPr>
        <p:spPr>
          <a:xfrm>
            <a:off x="63441" y="2554011"/>
            <a:ext cx="3268374" cy="461665"/>
          </a:xfrm>
          <a:prstGeom prst="rect">
            <a:avLst/>
          </a:prstGeom>
          <a:noFill/>
        </p:spPr>
        <p:txBody>
          <a:bodyPr wrap="square" rtlCol="0">
            <a:spAutoFit/>
          </a:bodyPr>
          <a:lstStyle/>
          <a:p>
            <a:r>
              <a:rPr lang="ja-JP" altLang="en-US" sz="24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・粉末金型充填</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8" name="テキスト ボックス 7">
            <a:extLst>
              <a:ext uri="{FF2B5EF4-FFF2-40B4-BE49-F238E27FC236}">
                <a16:creationId xmlns="" xmlns:a16="http://schemas.microsoft.com/office/drawing/2014/main" id="{EBB9BA03-F82F-4F7D-8A4B-D9019D951B88}"/>
              </a:ext>
            </a:extLst>
          </p:cNvPr>
          <p:cNvSpPr txBox="1"/>
          <p:nvPr/>
        </p:nvSpPr>
        <p:spPr>
          <a:xfrm>
            <a:off x="322837" y="2967718"/>
            <a:ext cx="3761429" cy="523220"/>
          </a:xfrm>
          <a:prstGeom prst="rect">
            <a:avLst/>
          </a:prstGeom>
          <a:noFill/>
        </p:spPr>
        <p:txBody>
          <a:bodyPr wrap="square" rtlCol="0">
            <a:spAutoFit/>
          </a:bodyPr>
          <a:lstStyle/>
          <a:p>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粉末</a:t>
            </a:r>
            <a:r>
              <a:rPr lang="ja-JP" altLang="en-US" sz="140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の成形プロセスにおいて金型</a:t>
            </a:r>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を粉末で満たす工程。製品の品質に大きな影響を与える。</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9" name="正方形/長方形 8">
            <a:extLst>
              <a:ext uri="{FF2B5EF4-FFF2-40B4-BE49-F238E27FC236}">
                <a16:creationId xmlns="" xmlns:a16="http://schemas.microsoft.com/office/drawing/2014/main" id="{77C5E7A6-F3E0-4A25-8427-7628122BFC25}"/>
              </a:ext>
            </a:extLst>
          </p:cNvPr>
          <p:cNvSpPr/>
          <p:nvPr/>
        </p:nvSpPr>
        <p:spPr>
          <a:xfrm>
            <a:off x="286837" y="3005634"/>
            <a:ext cx="36000" cy="432000"/>
          </a:xfrm>
          <a:prstGeom prst="rect">
            <a:avLst/>
          </a:prstGeom>
          <a:solidFill>
            <a:srgbClr val="4068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sp>
        <p:nvSpPr>
          <p:cNvPr id="60" name="テキスト ボックス 59">
            <a:extLst>
              <a:ext uri="{FF2B5EF4-FFF2-40B4-BE49-F238E27FC236}">
                <a16:creationId xmlns="" xmlns:a16="http://schemas.microsoft.com/office/drawing/2014/main" id="{8EAFFE6F-35E9-014E-8E40-CE5834C74C7A}"/>
              </a:ext>
            </a:extLst>
          </p:cNvPr>
          <p:cNvSpPr txBox="1"/>
          <p:nvPr/>
        </p:nvSpPr>
        <p:spPr>
          <a:xfrm>
            <a:off x="2703165" y="2657518"/>
            <a:ext cx="1257300" cy="253916"/>
          </a:xfrm>
          <a:prstGeom prst="rect">
            <a:avLst/>
          </a:prstGeom>
          <a:noFill/>
        </p:spPr>
        <p:txBody>
          <a:bodyPr wrap="square" rtlCol="0">
            <a:spAutoFit/>
          </a:bodyPr>
          <a:lstStyle/>
          <a:p>
            <a:pPr algn="ctr"/>
            <a:r>
              <a:rPr lang="en-US" altLang="ja-JP" sz="1050" dirty="0" smtClean="0">
                <a:solidFill>
                  <a:schemeClr val="bg1">
                    <a:lumMod val="50000"/>
                  </a:schemeClr>
                </a:solidFill>
                <a:latin typeface="Arial" panose="020B0604020202020204" pitchFamily="34" charset="0"/>
                <a:cs typeface="Arial" panose="020B0604020202020204" pitchFamily="34" charset="0"/>
              </a:rPr>
              <a:t>Tablet</a:t>
            </a:r>
            <a:r>
              <a:rPr lang="en-US" altLang="ja-JP" sz="1050" baseline="30000" dirty="0" smtClean="0">
                <a:solidFill>
                  <a:schemeClr val="bg1">
                    <a:lumMod val="50000"/>
                  </a:schemeClr>
                </a:solidFill>
                <a:latin typeface="Arial" panose="020B0604020202020204" pitchFamily="34" charset="0"/>
                <a:cs typeface="Arial" panose="020B0604020202020204" pitchFamily="34" charset="0"/>
              </a:rPr>
              <a:t>1</a:t>
            </a:r>
            <a:endParaRPr lang="en-US" altLang="ja-JP" sz="1050" dirty="0">
              <a:solidFill>
                <a:schemeClr val="bg1">
                  <a:lumMod val="50000"/>
                </a:schemeClr>
              </a:solidFill>
              <a:latin typeface="Arial" panose="020B0604020202020204" pitchFamily="34" charset="0"/>
              <a:cs typeface="Arial" panose="020B0604020202020204" pitchFamily="34" charset="0"/>
            </a:endParaRPr>
          </a:p>
        </p:txBody>
      </p:sp>
      <p:sp>
        <p:nvSpPr>
          <p:cNvPr id="38" name="テキスト ボックス 37">
            <a:extLst>
              <a:ext uri="{FF2B5EF4-FFF2-40B4-BE49-F238E27FC236}">
                <a16:creationId xmlns="" xmlns:a16="http://schemas.microsoft.com/office/drawing/2014/main" id="{9F61158F-00CB-457E-8228-AF09AF1D6263}"/>
              </a:ext>
            </a:extLst>
          </p:cNvPr>
          <p:cNvSpPr txBox="1"/>
          <p:nvPr/>
        </p:nvSpPr>
        <p:spPr>
          <a:xfrm>
            <a:off x="4084266" y="3086873"/>
            <a:ext cx="1846148" cy="461665"/>
          </a:xfrm>
          <a:prstGeom prst="rect">
            <a:avLst/>
          </a:prstGeom>
          <a:noFill/>
        </p:spPr>
        <p:txBody>
          <a:bodyPr wrap="square" rtlCol="0">
            <a:spAutoFit/>
          </a:bodyPr>
          <a:lstStyle/>
          <a:p>
            <a:r>
              <a:rPr lang="ja-JP" altLang="en-US" sz="24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・吸引効果</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40" name="正方形/長方形 39">
            <a:extLst>
              <a:ext uri="{FF2B5EF4-FFF2-40B4-BE49-F238E27FC236}">
                <a16:creationId xmlns="" xmlns:a16="http://schemas.microsoft.com/office/drawing/2014/main" id="{77C5E7A6-F3E0-4A25-8427-7628122BFC25}"/>
              </a:ext>
            </a:extLst>
          </p:cNvPr>
          <p:cNvSpPr/>
          <p:nvPr/>
        </p:nvSpPr>
        <p:spPr>
          <a:xfrm>
            <a:off x="4272887" y="3514374"/>
            <a:ext cx="36000" cy="432000"/>
          </a:xfrm>
          <a:prstGeom prst="rect">
            <a:avLst/>
          </a:prstGeom>
          <a:solidFill>
            <a:srgbClr val="4068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ja-JP" altLang="en-US" sz="1350" dirty="0"/>
          </a:p>
        </p:txBody>
      </p:sp>
      <p:sp>
        <p:nvSpPr>
          <p:cNvPr id="23" name="正方形/長方形 22">
            <a:extLst>
              <a:ext uri="{FF2B5EF4-FFF2-40B4-BE49-F238E27FC236}">
                <a16:creationId xmlns="" xmlns:a16="http://schemas.microsoft.com/office/drawing/2014/main" id="{CC61F4E1-A6D5-4701-A2D3-D5BD879DDD91}"/>
              </a:ext>
            </a:extLst>
          </p:cNvPr>
          <p:cNvSpPr/>
          <p:nvPr/>
        </p:nvSpPr>
        <p:spPr>
          <a:xfrm>
            <a:off x="6359263" y="5873839"/>
            <a:ext cx="2784737" cy="400110"/>
          </a:xfrm>
          <a:prstGeom prst="rect">
            <a:avLst/>
          </a:prstGeom>
        </p:spPr>
        <p:txBody>
          <a:bodyPr wrap="none">
            <a:spAutoFit/>
          </a:bodyPr>
          <a:lstStyle/>
          <a:p>
            <a:r>
              <a:rPr lang="en-US" altLang="ja-JP" sz="1000" dirty="0">
                <a:solidFill>
                  <a:schemeClr val="bg1">
                    <a:lumMod val="50000"/>
                  </a:schemeClr>
                </a:solidFill>
                <a:latin typeface="Arial" panose="020B0604020202020204" pitchFamily="34" charset="0"/>
                <a:cs typeface="Arial" panose="020B0604020202020204" pitchFamily="34" charset="0"/>
              </a:rPr>
              <a:t>[1] S. Jackson, I.C. Sinka, A.C.F. Cocks, 2006</a:t>
            </a:r>
          </a:p>
          <a:p>
            <a:r>
              <a:rPr lang="en-US" altLang="ja-JP" sz="1000" dirty="0">
                <a:solidFill>
                  <a:schemeClr val="bg1">
                    <a:lumMod val="50000"/>
                  </a:schemeClr>
                </a:solidFill>
                <a:latin typeface="Arial" panose="020B0604020202020204" pitchFamily="34" charset="0"/>
                <a:cs typeface="Arial" panose="020B0604020202020204" pitchFamily="34" charset="0"/>
              </a:rPr>
              <a:t>[2] C. –Y. Wu, Y. </a:t>
            </a:r>
            <a:r>
              <a:rPr lang="en-US" altLang="ja-JP" sz="1000" dirty="0" err="1">
                <a:solidFill>
                  <a:schemeClr val="bg1">
                    <a:lumMod val="50000"/>
                  </a:schemeClr>
                </a:solidFill>
                <a:latin typeface="Arial" panose="020B0604020202020204" pitchFamily="34" charset="0"/>
                <a:cs typeface="Arial" panose="020B0604020202020204" pitchFamily="34" charset="0"/>
              </a:rPr>
              <a:t>Guo</a:t>
            </a:r>
            <a:r>
              <a:rPr lang="en-US" altLang="ja-JP" sz="1000" dirty="0">
                <a:solidFill>
                  <a:schemeClr val="bg1">
                    <a:lumMod val="50000"/>
                  </a:schemeClr>
                </a:solidFill>
                <a:latin typeface="Arial" panose="020B0604020202020204" pitchFamily="34" charset="0"/>
                <a:cs typeface="Arial" panose="020B0604020202020204" pitchFamily="34" charset="0"/>
              </a:rPr>
              <a:t>, 2012</a:t>
            </a:r>
          </a:p>
        </p:txBody>
      </p:sp>
      <p:sp>
        <p:nvSpPr>
          <p:cNvPr id="21" name="テキスト ボックス 20">
            <a:extLst>
              <a:ext uri="{FF2B5EF4-FFF2-40B4-BE49-F238E27FC236}">
                <a16:creationId xmlns="" xmlns:a16="http://schemas.microsoft.com/office/drawing/2014/main" id="{EBB9BA03-F82F-4F7D-8A4B-D9019D951B88}"/>
              </a:ext>
            </a:extLst>
          </p:cNvPr>
          <p:cNvSpPr txBox="1"/>
          <p:nvPr/>
        </p:nvSpPr>
        <p:spPr>
          <a:xfrm>
            <a:off x="4642346" y="4982249"/>
            <a:ext cx="4354956" cy="738664"/>
          </a:xfrm>
          <a:prstGeom prst="rect">
            <a:avLst/>
          </a:prstGeom>
          <a:noFill/>
        </p:spPr>
        <p:txBody>
          <a:bodyPr wrap="square" rtlCol="0">
            <a:spAutoFit/>
          </a:bodyPr>
          <a:lstStyle/>
          <a:p>
            <a:pPr algn="just"/>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下杵の降下によって下杵上部と粉末の間に隙間ができ、その領域に負圧が発生することが実験により明らかにされた。 </a:t>
            </a:r>
            <a:r>
              <a:rPr lang="en-US" altLang="ja-JP" sz="1400" baseline="30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[1]</a:t>
            </a:r>
            <a:r>
              <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r>
              <a:rPr lang="en-US" altLang="ja-JP" sz="1400" baseline="30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[2]</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2" name="テキスト ボックス 21">
            <a:extLst>
              <a:ext uri="{FF2B5EF4-FFF2-40B4-BE49-F238E27FC236}">
                <a16:creationId xmlns="" xmlns:a16="http://schemas.microsoft.com/office/drawing/2014/main" id="{D8C0B001-A0D6-A14F-A918-6EE4BF3F64D0}"/>
              </a:ext>
            </a:extLst>
          </p:cNvPr>
          <p:cNvSpPr txBox="1"/>
          <p:nvPr/>
        </p:nvSpPr>
        <p:spPr>
          <a:xfrm>
            <a:off x="4515034" y="4520584"/>
            <a:ext cx="4730344" cy="461665"/>
          </a:xfrm>
          <a:prstGeom prst="rect">
            <a:avLst/>
          </a:prstGeom>
          <a:noFill/>
        </p:spPr>
        <p:txBody>
          <a:bodyPr wrap="square" rtlCol="0">
            <a:spAutoFit/>
          </a:bodyPr>
          <a:lstStyle/>
          <a:p>
            <a:r>
              <a:rPr lang="ja-JP" altLang="en-US"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下杵</a:t>
            </a:r>
            <a:r>
              <a:rPr lang="ja-JP" altLang="en-US" sz="2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と</a:t>
            </a:r>
            <a:r>
              <a:rPr lang="ja-JP" altLang="en-US"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粉末</a:t>
            </a:r>
            <a:r>
              <a:rPr lang="ja-JP" altLang="en-US" sz="2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の</a:t>
            </a:r>
            <a:r>
              <a:rPr lang="ja-JP" altLang="en-US"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間に負圧が発生</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5" name="正方形/長方形 24">
            <a:extLst>
              <a:ext uri="{FF2B5EF4-FFF2-40B4-BE49-F238E27FC236}">
                <a16:creationId xmlns="" xmlns:a16="http://schemas.microsoft.com/office/drawing/2014/main" id="{51E3F494-DFEB-4B7B-BF5D-6DC364459FDF}"/>
              </a:ext>
            </a:extLst>
          </p:cNvPr>
          <p:cNvSpPr/>
          <p:nvPr/>
        </p:nvSpPr>
        <p:spPr>
          <a:xfrm>
            <a:off x="4600537" y="5018979"/>
            <a:ext cx="36000" cy="648000"/>
          </a:xfrm>
          <a:prstGeom prst="rect">
            <a:avLst/>
          </a:prstGeom>
          <a:solidFill>
            <a:srgbClr val="4068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latin typeface="Arial" panose="020B0604020202020204" pitchFamily="34" charset="0"/>
              <a:cs typeface="Arial" panose="020B0604020202020204" pitchFamily="34" charset="0"/>
            </a:endParaRPr>
          </a:p>
        </p:txBody>
      </p:sp>
      <p:sp>
        <p:nvSpPr>
          <p:cNvPr id="32" name="テキスト ボックス 31"/>
          <p:cNvSpPr txBox="1"/>
          <p:nvPr/>
        </p:nvSpPr>
        <p:spPr>
          <a:xfrm>
            <a:off x="4252546" y="4166896"/>
            <a:ext cx="1227514" cy="369332"/>
          </a:xfrm>
          <a:prstGeom prst="rect">
            <a:avLst/>
          </a:prstGeom>
          <a:noFill/>
        </p:spPr>
        <p:txBody>
          <a:bodyPr wrap="square" rtlCol="0">
            <a:spAutoFit/>
          </a:bodyPr>
          <a:lstStyle/>
          <a:p>
            <a:r>
              <a:rPr kumimoji="1" lang="ja-JP" altLang="en-US" dirty="0">
                <a:solidFill>
                  <a:srgbClr val="4068E2"/>
                </a:solidFill>
                <a:latin typeface="メイリオ" panose="020B0604030504040204" pitchFamily="50" charset="-128"/>
                <a:ea typeface="メイリオ" panose="020B0604030504040204" pitchFamily="50" charset="-128"/>
              </a:rPr>
              <a:t>先行研究</a:t>
            </a:r>
          </a:p>
        </p:txBody>
      </p:sp>
      <p:pic>
        <p:nvPicPr>
          <p:cNvPr id="3" name="図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10663" y="1301666"/>
            <a:ext cx="2238208" cy="1348997"/>
          </a:xfrm>
          <a:prstGeom prst="rect">
            <a:avLst/>
          </a:prstGeom>
        </p:spPr>
      </p:pic>
      <p:pic>
        <p:nvPicPr>
          <p:cNvPr id="20" name="Copyright © 2003 HATA TEKKOSHO CO.,LTD. All rights reserved.">
            <a:hlinkClick r:id="" action="ppaction://media"/>
            <a:extLst>
              <a:ext uri="{FF2B5EF4-FFF2-40B4-BE49-F238E27FC236}">
                <a16:creationId xmlns="" xmlns:a16="http://schemas.microsoft.com/office/drawing/2014/main" id="{1FEB20A2-5ECB-9D47-8F1F-90B5D6B0FF06}"/>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7"/>
          <a:srcRect l="3858" r="45138" b="34019"/>
          <a:stretch/>
        </p:blipFill>
        <p:spPr>
          <a:xfrm>
            <a:off x="757918" y="3500702"/>
            <a:ext cx="2447623" cy="2367424"/>
          </a:xfrm>
          <a:prstGeom prst="rect">
            <a:avLst/>
          </a:prstGeom>
          <a:ln w="19050">
            <a:noFill/>
          </a:ln>
        </p:spPr>
      </p:pic>
      <p:sp>
        <p:nvSpPr>
          <p:cNvPr id="24" name="テキスト ボックス 23">
            <a:extLst>
              <a:ext uri="{FF2B5EF4-FFF2-40B4-BE49-F238E27FC236}">
                <a16:creationId xmlns="" xmlns:a16="http://schemas.microsoft.com/office/drawing/2014/main" id="{4CB3FBBC-1622-4B4E-B5BD-ABDA3C57AD81}"/>
              </a:ext>
            </a:extLst>
          </p:cNvPr>
          <p:cNvSpPr txBox="1"/>
          <p:nvPr/>
        </p:nvSpPr>
        <p:spPr>
          <a:xfrm>
            <a:off x="318948" y="5868126"/>
            <a:ext cx="3356405" cy="253916"/>
          </a:xfrm>
          <a:prstGeom prst="rect">
            <a:avLst/>
          </a:prstGeom>
          <a:noFill/>
        </p:spPr>
        <p:txBody>
          <a:bodyPr wrap="square" rtlCol="0">
            <a:spAutoFit/>
          </a:bodyPr>
          <a:lstStyle/>
          <a:p>
            <a:pPr algn="ctr"/>
            <a:r>
              <a:rPr lang="en-US" altLang="ja-JP" sz="1050" dirty="0">
                <a:solidFill>
                  <a:schemeClr val="bg1">
                    <a:lumMod val="50000"/>
                  </a:schemeClr>
                </a:solidFill>
                <a:latin typeface="Arial" panose="020B0604020202020204" pitchFamily="34" charset="0"/>
                <a:cs typeface="Arial" panose="020B0604020202020204" pitchFamily="34" charset="0"/>
              </a:rPr>
              <a:t>Rotary Tablet Press </a:t>
            </a:r>
            <a:r>
              <a:rPr lang="en-US" altLang="ja-JP" sz="1050" dirty="0" smtClean="0">
                <a:solidFill>
                  <a:schemeClr val="bg1">
                    <a:lumMod val="50000"/>
                  </a:schemeClr>
                </a:solidFill>
                <a:latin typeface="Arial" panose="020B0604020202020204" pitchFamily="34" charset="0"/>
                <a:cs typeface="Arial" panose="020B0604020202020204" pitchFamily="34" charset="0"/>
              </a:rPr>
              <a:t>Machine</a:t>
            </a:r>
            <a:r>
              <a:rPr lang="en-US" altLang="ja-JP" sz="1050" baseline="30000" dirty="0" smtClean="0">
                <a:solidFill>
                  <a:schemeClr val="bg1">
                    <a:lumMod val="50000"/>
                  </a:schemeClr>
                </a:solidFill>
                <a:latin typeface="Arial" panose="020B0604020202020204" pitchFamily="34" charset="0"/>
                <a:cs typeface="Arial" panose="020B0604020202020204" pitchFamily="34" charset="0"/>
              </a:rPr>
              <a:t>4</a:t>
            </a:r>
            <a:endParaRPr lang="en-US" altLang="ja-JP" sz="1050" dirty="0">
              <a:solidFill>
                <a:schemeClr val="bg1">
                  <a:lumMod val="50000"/>
                </a:schemeClr>
              </a:solidFill>
              <a:latin typeface="Arial" panose="020B0604020202020204" pitchFamily="34" charset="0"/>
              <a:cs typeface="Arial" panose="020B0604020202020204" pitchFamily="34" charset="0"/>
            </a:endParaRPr>
          </a:p>
        </p:txBody>
      </p:sp>
      <p:pic>
        <p:nvPicPr>
          <p:cNvPr id="5" name="図 4"/>
          <p:cNvPicPr>
            <a:picLocks noChangeAspect="1"/>
          </p:cNvPicPr>
          <p:nvPr/>
        </p:nvPicPr>
        <p:blipFill rotWithShape="1">
          <a:blip r:embed="rId8">
            <a:extLst>
              <a:ext uri="{28A0092B-C50C-407E-A947-70E740481C1C}">
                <a14:useLocalDpi xmlns:a14="http://schemas.microsoft.com/office/drawing/2010/main" val="0"/>
              </a:ext>
            </a:extLst>
          </a:blip>
          <a:srcRect l="3983" t="2654" r="2748" b="4760"/>
          <a:stretch/>
        </p:blipFill>
        <p:spPr>
          <a:xfrm>
            <a:off x="3948537" y="994583"/>
            <a:ext cx="2499360" cy="1656080"/>
          </a:xfrm>
          <a:prstGeom prst="rect">
            <a:avLst/>
          </a:prstGeom>
        </p:spPr>
      </p:pic>
      <p:sp>
        <p:nvSpPr>
          <p:cNvPr id="27" name="テキスト ボックス 26">
            <a:extLst>
              <a:ext uri="{FF2B5EF4-FFF2-40B4-BE49-F238E27FC236}">
                <a16:creationId xmlns="" xmlns:a16="http://schemas.microsoft.com/office/drawing/2014/main" id="{8EAFFE6F-35E9-014E-8E40-CE5834C74C7A}"/>
              </a:ext>
            </a:extLst>
          </p:cNvPr>
          <p:cNvSpPr txBox="1"/>
          <p:nvPr/>
        </p:nvSpPr>
        <p:spPr>
          <a:xfrm>
            <a:off x="4553205" y="2658505"/>
            <a:ext cx="1257300" cy="253916"/>
          </a:xfrm>
          <a:prstGeom prst="rect">
            <a:avLst/>
          </a:prstGeom>
          <a:noFill/>
        </p:spPr>
        <p:txBody>
          <a:bodyPr wrap="square" rtlCol="0">
            <a:spAutoFit/>
          </a:bodyPr>
          <a:lstStyle/>
          <a:p>
            <a:pPr algn="ctr"/>
            <a:r>
              <a:rPr lang="en-US" altLang="ja-JP" sz="1050" dirty="0" smtClean="0">
                <a:solidFill>
                  <a:schemeClr val="bg1">
                    <a:lumMod val="50000"/>
                  </a:schemeClr>
                </a:solidFill>
                <a:latin typeface="Arial" panose="020B0604020202020204" pitchFamily="34" charset="0"/>
                <a:cs typeface="Arial" panose="020B0604020202020204" pitchFamily="34" charset="0"/>
              </a:rPr>
              <a:t>Metallurgy</a:t>
            </a:r>
            <a:r>
              <a:rPr lang="en-US" altLang="ja-JP" sz="1050" baseline="30000" dirty="0" smtClean="0">
                <a:solidFill>
                  <a:schemeClr val="bg1">
                    <a:lumMod val="50000"/>
                  </a:schemeClr>
                </a:solidFill>
                <a:latin typeface="Arial" panose="020B0604020202020204" pitchFamily="34" charset="0"/>
                <a:cs typeface="Arial" panose="020B0604020202020204" pitchFamily="34" charset="0"/>
              </a:rPr>
              <a:t>2</a:t>
            </a:r>
            <a:endParaRPr lang="en-US" altLang="ja-JP" sz="1050" dirty="0">
              <a:solidFill>
                <a:schemeClr val="bg1">
                  <a:lumMod val="50000"/>
                </a:schemeClr>
              </a:solidFill>
              <a:latin typeface="Arial" panose="020B0604020202020204" pitchFamily="34" charset="0"/>
              <a:cs typeface="Arial" panose="020B0604020202020204" pitchFamily="34" charset="0"/>
            </a:endParaRPr>
          </a:p>
        </p:txBody>
      </p:sp>
      <p:sp>
        <p:nvSpPr>
          <p:cNvPr id="28" name="テキスト ボックス 27">
            <a:extLst>
              <a:ext uri="{FF2B5EF4-FFF2-40B4-BE49-F238E27FC236}">
                <a16:creationId xmlns="" xmlns:a16="http://schemas.microsoft.com/office/drawing/2014/main" id="{8EAFFE6F-35E9-014E-8E40-CE5834C74C7A}"/>
              </a:ext>
            </a:extLst>
          </p:cNvPr>
          <p:cNvSpPr txBox="1"/>
          <p:nvPr/>
        </p:nvSpPr>
        <p:spPr>
          <a:xfrm>
            <a:off x="7077135" y="2647975"/>
            <a:ext cx="1257300" cy="253916"/>
          </a:xfrm>
          <a:prstGeom prst="rect">
            <a:avLst/>
          </a:prstGeom>
          <a:noFill/>
        </p:spPr>
        <p:txBody>
          <a:bodyPr wrap="square" rtlCol="0">
            <a:spAutoFit/>
          </a:bodyPr>
          <a:lstStyle/>
          <a:p>
            <a:pPr algn="ctr"/>
            <a:r>
              <a:rPr lang="en-US" altLang="ja-JP" sz="1050" dirty="0" smtClean="0">
                <a:solidFill>
                  <a:schemeClr val="bg1">
                    <a:lumMod val="50000"/>
                  </a:schemeClr>
                </a:solidFill>
                <a:latin typeface="Arial" panose="020B0604020202020204" pitchFamily="34" charset="0"/>
                <a:cs typeface="Arial" panose="020B0604020202020204" pitchFamily="34" charset="0"/>
              </a:rPr>
              <a:t>Capacitor</a:t>
            </a:r>
            <a:r>
              <a:rPr lang="en-US" altLang="ja-JP" sz="1050" baseline="30000" dirty="0" smtClean="0">
                <a:solidFill>
                  <a:schemeClr val="bg1">
                    <a:lumMod val="50000"/>
                  </a:schemeClr>
                </a:solidFill>
                <a:latin typeface="Arial" panose="020B0604020202020204" pitchFamily="34" charset="0"/>
                <a:cs typeface="Arial" panose="020B0604020202020204" pitchFamily="34" charset="0"/>
              </a:rPr>
              <a:t>3</a:t>
            </a:r>
            <a:endParaRPr lang="en-US" altLang="ja-JP" sz="1050" dirty="0">
              <a:solidFill>
                <a:schemeClr val="bg1">
                  <a:lumMod val="50000"/>
                </a:schemeClr>
              </a:solidFill>
              <a:latin typeface="Arial" panose="020B0604020202020204" pitchFamily="34" charset="0"/>
              <a:cs typeface="Arial" panose="020B0604020202020204" pitchFamily="34" charset="0"/>
            </a:endParaRPr>
          </a:p>
        </p:txBody>
      </p:sp>
      <p:sp>
        <p:nvSpPr>
          <p:cNvPr id="34" name="テキスト ボックス 33">
            <a:extLst>
              <a:ext uri="{FF2B5EF4-FFF2-40B4-BE49-F238E27FC236}">
                <a16:creationId xmlns="" xmlns:a16="http://schemas.microsoft.com/office/drawing/2014/main" id="{765E642D-92C9-A942-B335-109B8A84ABB5}"/>
              </a:ext>
            </a:extLst>
          </p:cNvPr>
          <p:cNvSpPr txBox="1"/>
          <p:nvPr/>
        </p:nvSpPr>
        <p:spPr>
          <a:xfrm>
            <a:off x="63441" y="1017086"/>
            <a:ext cx="3268374" cy="461665"/>
          </a:xfrm>
          <a:prstGeom prst="rect">
            <a:avLst/>
          </a:prstGeom>
          <a:noFill/>
        </p:spPr>
        <p:txBody>
          <a:bodyPr wrap="square" rtlCol="0">
            <a:spAutoFit/>
          </a:bodyPr>
          <a:lstStyle/>
          <a:p>
            <a:r>
              <a:rPr lang="ja-JP" altLang="en-US" sz="24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・粉末成形</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35" name="テキスト ボックス 34">
            <a:extLst>
              <a:ext uri="{FF2B5EF4-FFF2-40B4-BE49-F238E27FC236}">
                <a16:creationId xmlns="" xmlns:a16="http://schemas.microsoft.com/office/drawing/2014/main" id="{4CA6CD25-66C5-B14F-8645-224723C2988E}"/>
              </a:ext>
            </a:extLst>
          </p:cNvPr>
          <p:cNvSpPr txBox="1"/>
          <p:nvPr/>
        </p:nvSpPr>
        <p:spPr>
          <a:xfrm>
            <a:off x="322837" y="1430793"/>
            <a:ext cx="3761429" cy="523220"/>
          </a:xfrm>
          <a:prstGeom prst="rect">
            <a:avLst/>
          </a:prstGeom>
          <a:noFill/>
        </p:spPr>
        <p:txBody>
          <a:bodyPr wrap="square" rtlCol="0">
            <a:spAutoFit/>
          </a:bodyPr>
          <a:lstStyle/>
          <a:p>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粉末を型に入れ圧縮することにより成形</a:t>
            </a:r>
            <a:r>
              <a:rPr lang="ja-JP" altLang="en-US" sz="1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する技術。幅広い分野の製品に</a:t>
            </a:r>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応用されている。</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36" name="正方形/長方形 35">
            <a:extLst>
              <a:ext uri="{FF2B5EF4-FFF2-40B4-BE49-F238E27FC236}">
                <a16:creationId xmlns="" xmlns:a16="http://schemas.microsoft.com/office/drawing/2014/main" id="{74A9BB74-36F4-2840-B45A-EE5834B21772}"/>
              </a:ext>
            </a:extLst>
          </p:cNvPr>
          <p:cNvSpPr/>
          <p:nvPr/>
        </p:nvSpPr>
        <p:spPr>
          <a:xfrm>
            <a:off x="286837" y="1468709"/>
            <a:ext cx="36000" cy="432000"/>
          </a:xfrm>
          <a:prstGeom prst="rect">
            <a:avLst/>
          </a:prstGeom>
          <a:solidFill>
            <a:srgbClr val="4068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sp>
        <p:nvSpPr>
          <p:cNvPr id="26" name="正方形/長方形 25">
            <a:extLst>
              <a:ext uri="{FF2B5EF4-FFF2-40B4-BE49-F238E27FC236}">
                <a16:creationId xmlns="" xmlns:a16="http://schemas.microsoft.com/office/drawing/2014/main" id="{CC61F4E1-A6D5-4701-A2D3-D5BD879DDD91}"/>
              </a:ext>
            </a:extLst>
          </p:cNvPr>
          <p:cNvSpPr/>
          <p:nvPr/>
        </p:nvSpPr>
        <p:spPr>
          <a:xfrm>
            <a:off x="4636537" y="6401718"/>
            <a:ext cx="1845377" cy="338554"/>
          </a:xfrm>
          <a:prstGeom prst="rect">
            <a:avLst/>
          </a:prstGeom>
        </p:spPr>
        <p:txBody>
          <a:bodyPr wrap="none">
            <a:spAutoFit/>
          </a:bodyPr>
          <a:lstStyle/>
          <a:p>
            <a:r>
              <a:rPr lang="en-US" altLang="ja-JP" sz="800" dirty="0" smtClean="0">
                <a:solidFill>
                  <a:schemeClr val="bg1">
                    <a:lumMod val="50000"/>
                  </a:schemeClr>
                </a:solidFill>
                <a:latin typeface="Arial" panose="020B0604020202020204" pitchFamily="34" charset="0"/>
                <a:cs typeface="Arial" panose="020B0604020202020204" pitchFamily="34" charset="0"/>
              </a:rPr>
              <a:t>1. https://www.pakutaso.com</a:t>
            </a:r>
          </a:p>
          <a:p>
            <a:r>
              <a:rPr lang="en-US" altLang="ja-JP" sz="800" dirty="0" smtClean="0">
                <a:solidFill>
                  <a:schemeClr val="bg1">
                    <a:lumMod val="50000"/>
                  </a:schemeClr>
                </a:solidFill>
                <a:latin typeface="Arial" panose="020B0604020202020204" pitchFamily="34" charset="0"/>
                <a:cs typeface="Arial" panose="020B0604020202020204" pitchFamily="34" charset="0"/>
              </a:rPr>
              <a:t>2</a:t>
            </a:r>
            <a:r>
              <a:rPr lang="en-US" altLang="ja-JP" sz="800" dirty="0">
                <a:solidFill>
                  <a:schemeClr val="bg1">
                    <a:lumMod val="50000"/>
                  </a:schemeClr>
                </a:solidFill>
                <a:latin typeface="Arial" panose="020B0604020202020204" pitchFamily="34" charset="0"/>
                <a:cs typeface="Arial" panose="020B0604020202020204" pitchFamily="34" charset="0"/>
              </a:rPr>
              <a:t>. http://www.taisei-kizai.co.jp/metal</a:t>
            </a:r>
            <a:r>
              <a:rPr lang="en-US" altLang="ja-JP" sz="800" dirty="0" smtClean="0">
                <a:solidFill>
                  <a:schemeClr val="bg1">
                    <a:lumMod val="50000"/>
                  </a:schemeClr>
                </a:solidFill>
                <a:latin typeface="Arial" panose="020B0604020202020204" pitchFamily="34" charset="0"/>
                <a:cs typeface="Arial" panose="020B0604020202020204" pitchFamily="34" charset="0"/>
              </a:rPr>
              <a:t>/</a:t>
            </a:r>
          </a:p>
        </p:txBody>
      </p:sp>
      <p:sp>
        <p:nvSpPr>
          <p:cNvPr id="30" name="正方形/長方形 29">
            <a:extLst>
              <a:ext uri="{FF2B5EF4-FFF2-40B4-BE49-F238E27FC236}">
                <a16:creationId xmlns="" xmlns:a16="http://schemas.microsoft.com/office/drawing/2014/main" id="{CC61F4E1-A6D5-4701-A2D3-D5BD879DDD91}"/>
              </a:ext>
            </a:extLst>
          </p:cNvPr>
          <p:cNvSpPr/>
          <p:nvPr/>
        </p:nvSpPr>
        <p:spPr>
          <a:xfrm>
            <a:off x="6447897" y="6401259"/>
            <a:ext cx="2406428" cy="338554"/>
          </a:xfrm>
          <a:prstGeom prst="rect">
            <a:avLst/>
          </a:prstGeom>
        </p:spPr>
        <p:txBody>
          <a:bodyPr wrap="none">
            <a:spAutoFit/>
          </a:bodyPr>
          <a:lstStyle/>
          <a:p>
            <a:r>
              <a:rPr lang="en-US" altLang="ja-JP" sz="800" dirty="0" smtClean="0">
                <a:solidFill>
                  <a:schemeClr val="bg1">
                    <a:lumMod val="50000"/>
                  </a:schemeClr>
                </a:solidFill>
                <a:latin typeface="Arial" panose="020B0604020202020204" pitchFamily="34" charset="0"/>
                <a:cs typeface="Arial" panose="020B0604020202020204" pitchFamily="34" charset="0"/>
              </a:rPr>
              <a:t>3. </a:t>
            </a:r>
            <a:r>
              <a:rPr lang="en-US" altLang="ja-JP" sz="800" dirty="0">
                <a:solidFill>
                  <a:schemeClr val="bg1">
                    <a:lumMod val="50000"/>
                  </a:schemeClr>
                </a:solidFill>
              </a:rPr>
              <a:t>https://en.wikipedia.org/wiki/Tantalum_capacitor</a:t>
            </a:r>
            <a:endParaRPr lang="en-US" altLang="ja-JP" sz="800" dirty="0" smtClean="0">
              <a:solidFill>
                <a:schemeClr val="bg1">
                  <a:lumMod val="50000"/>
                </a:schemeClr>
              </a:solidFill>
              <a:latin typeface="Arial" panose="020B0604020202020204" pitchFamily="34" charset="0"/>
              <a:cs typeface="Arial" panose="020B0604020202020204" pitchFamily="34" charset="0"/>
            </a:endParaRPr>
          </a:p>
          <a:p>
            <a:r>
              <a:rPr lang="en-US" altLang="ja-JP" sz="800" dirty="0" smtClean="0">
                <a:solidFill>
                  <a:schemeClr val="bg1">
                    <a:lumMod val="50000"/>
                  </a:schemeClr>
                </a:solidFill>
                <a:latin typeface="Arial" panose="020B0604020202020204" pitchFamily="34" charset="0"/>
                <a:cs typeface="Arial" panose="020B0604020202020204" pitchFamily="34" charset="0"/>
              </a:rPr>
              <a:t>4. </a:t>
            </a:r>
            <a:r>
              <a:rPr lang="en-US" altLang="ja-JP" sz="800" dirty="0">
                <a:solidFill>
                  <a:schemeClr val="bg1">
                    <a:lumMod val="50000"/>
                  </a:schemeClr>
                </a:solidFill>
              </a:rPr>
              <a:t>http://</a:t>
            </a:r>
            <a:r>
              <a:rPr lang="en-US" altLang="ja-JP" sz="800" dirty="0" smtClean="0">
                <a:solidFill>
                  <a:schemeClr val="bg1">
                    <a:lumMod val="50000"/>
                  </a:schemeClr>
                </a:solidFill>
              </a:rPr>
              <a:t>www.hata-iw.co.jp/technology/index.html</a:t>
            </a:r>
            <a:endParaRPr lang="en-US" altLang="ja-JP" sz="800" dirty="0" smtClean="0">
              <a:solidFill>
                <a:schemeClr val="bg1">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90454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167" fill="hold"/>
                                        <p:tgtEl>
                                          <p:spTgt spid="20"/>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0"/>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20"/>
                                        </p:tgtEl>
                                      </p:cBhvr>
                                    </p:cmd>
                                  </p:childTnLst>
                                </p:cTn>
                              </p:par>
                            </p:childTnLst>
                          </p:cTn>
                        </p:par>
                      </p:childTnLst>
                    </p:cTn>
                  </p:par>
                </p:childTnLst>
              </p:cTn>
              <p:nextCondLst>
                <p:cond evt="onClick" delay="0">
                  <p:tgtEl>
                    <p:spTgt spid="20"/>
                  </p:tgtEl>
                </p:cond>
              </p:nextCondLst>
            </p:seq>
            <p:video>
              <p:cMediaNode vol="80000">
                <p:cTn id="12" repeatCount="indefinite" fill="hold" display="0">
                  <p:stCondLst>
                    <p:cond delay="indefinite"/>
                  </p:stCondLst>
                </p:cTn>
                <p:tgtEl>
                  <p:spTgt spid="20"/>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 xmlns:a16="http://schemas.microsoft.com/office/drawing/2014/main" id="{96E0CBAD-0D28-45A3-A005-D15AA4910BFE}"/>
              </a:ext>
            </a:extLst>
          </p:cNvPr>
          <p:cNvSpPr>
            <a:spLocks noGrp="1"/>
          </p:cNvSpPr>
          <p:nvPr>
            <p:ph type="title"/>
          </p:nvPr>
        </p:nvSpPr>
        <p:spPr/>
        <p:txBody>
          <a:bodyPr>
            <a:normAutofit/>
          </a:bodyPr>
          <a:lstStyle/>
          <a:p>
            <a:r>
              <a:rPr lang="ja-JP" altLang="en-US" dirty="0"/>
              <a:t>研究目的</a:t>
            </a:r>
            <a:endParaRPr kumimoji="1" lang="ja-JP" altLang="en-US" dirty="0"/>
          </a:p>
        </p:txBody>
      </p:sp>
      <p:sp>
        <p:nvSpPr>
          <p:cNvPr id="20" name="テキスト ボックス 19">
            <a:extLst>
              <a:ext uri="{FF2B5EF4-FFF2-40B4-BE49-F238E27FC236}">
                <a16:creationId xmlns="" xmlns:a16="http://schemas.microsoft.com/office/drawing/2014/main" id="{219E252F-03A8-42CE-878E-AC551457500E}"/>
              </a:ext>
            </a:extLst>
          </p:cNvPr>
          <p:cNvSpPr txBox="1"/>
          <p:nvPr/>
        </p:nvSpPr>
        <p:spPr>
          <a:xfrm>
            <a:off x="756060" y="4915947"/>
            <a:ext cx="7543184" cy="1077218"/>
          </a:xfrm>
          <a:prstGeom prst="rect">
            <a:avLst/>
          </a:prstGeom>
          <a:noFill/>
        </p:spPr>
        <p:txBody>
          <a:bodyPr wrap="square" rtlCol="0">
            <a:spAutoFit/>
          </a:bodyPr>
          <a:lstStyle/>
          <a:p>
            <a:r>
              <a:rPr lang="ja-JP" altLang="en-US" sz="3200" b="1"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数値</a:t>
            </a:r>
            <a:r>
              <a:rPr lang="ja-JP" altLang="en-US" sz="3200" b="1"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シミュレーションを用いて吸引</a:t>
            </a:r>
            <a:r>
              <a:rPr lang="ja-JP" altLang="en-US" sz="3200" b="1"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効果の作用原理を明らかにする</a:t>
            </a:r>
            <a:endParaRPr lang="en-US" altLang="ja-JP" sz="3200" b="1"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9" name="テキスト ボックス 28">
            <a:extLst>
              <a:ext uri="{FF2B5EF4-FFF2-40B4-BE49-F238E27FC236}">
                <a16:creationId xmlns="" xmlns:a16="http://schemas.microsoft.com/office/drawing/2014/main" id="{7698C3BB-716A-AE45-89BB-89A7A0FA5B91}"/>
              </a:ext>
            </a:extLst>
          </p:cNvPr>
          <p:cNvSpPr txBox="1"/>
          <p:nvPr/>
        </p:nvSpPr>
        <p:spPr>
          <a:xfrm>
            <a:off x="220463" y="4346620"/>
            <a:ext cx="7482385" cy="461665"/>
          </a:xfrm>
          <a:prstGeom prst="rect">
            <a:avLst/>
          </a:prstGeom>
          <a:noFill/>
        </p:spPr>
        <p:txBody>
          <a:bodyPr wrap="square" rtlCol="0">
            <a:spAutoFit/>
          </a:bodyPr>
          <a:lstStyle/>
          <a:p>
            <a:r>
              <a:rPr lang="ja-JP" altLang="en-US" sz="2400" dirty="0">
                <a:solidFill>
                  <a:srgbClr val="32AE33"/>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rPr>
              <a:t>✎</a:t>
            </a:r>
            <a:r>
              <a:rPr lang="ja-JP" altLang="en-US"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本研究の目的</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16" name="テキスト ボックス 15">
            <a:extLst>
              <a:ext uri="{FF2B5EF4-FFF2-40B4-BE49-F238E27FC236}">
                <a16:creationId xmlns="" xmlns:a16="http://schemas.microsoft.com/office/drawing/2014/main" id="{2DFC3633-BC81-47E0-B028-6FEFC1104494}"/>
              </a:ext>
            </a:extLst>
          </p:cNvPr>
          <p:cNvSpPr txBox="1"/>
          <p:nvPr/>
        </p:nvSpPr>
        <p:spPr>
          <a:xfrm>
            <a:off x="600545" y="1876142"/>
            <a:ext cx="7698699" cy="523220"/>
          </a:xfrm>
          <a:prstGeom prst="rect">
            <a:avLst/>
          </a:prstGeom>
          <a:noFill/>
        </p:spPr>
        <p:txBody>
          <a:bodyPr wrap="square" rtlCol="0">
            <a:spAutoFit/>
          </a:bodyPr>
          <a:lstStyle/>
          <a:p>
            <a:pPr algn="just"/>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負圧の発生のみが吸引効果の作用なら、下杵の降下速度が大きいほど充填効率は上昇するはずである。しかし、これは実現象と矛盾する</a:t>
            </a:r>
            <a:r>
              <a:rPr lang="ja-JP" altLang="en-US" sz="1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17" name="正方形/長方形 16">
            <a:extLst>
              <a:ext uri="{FF2B5EF4-FFF2-40B4-BE49-F238E27FC236}">
                <a16:creationId xmlns="" xmlns:a16="http://schemas.microsoft.com/office/drawing/2014/main" id="{974C79EA-8A63-4D4B-8A89-C03D922E2A75}"/>
              </a:ext>
            </a:extLst>
          </p:cNvPr>
          <p:cNvSpPr/>
          <p:nvPr/>
        </p:nvSpPr>
        <p:spPr>
          <a:xfrm>
            <a:off x="564545" y="1921752"/>
            <a:ext cx="36000" cy="4320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solidFill>
                <a:srgbClr val="FF0000"/>
              </a:solidFill>
              <a:latin typeface="Arial" panose="020B0604020202020204" pitchFamily="34" charset="0"/>
              <a:cs typeface="Arial" panose="020B0604020202020204" pitchFamily="34" charset="0"/>
            </a:endParaRPr>
          </a:p>
        </p:txBody>
      </p:sp>
      <p:sp>
        <p:nvSpPr>
          <p:cNvPr id="18" name="テキスト ボックス 17">
            <a:extLst>
              <a:ext uri="{FF2B5EF4-FFF2-40B4-BE49-F238E27FC236}">
                <a16:creationId xmlns="" xmlns:a16="http://schemas.microsoft.com/office/drawing/2014/main" id="{7698C3BB-716A-AE45-89BB-89A7A0FA5B91}"/>
              </a:ext>
            </a:extLst>
          </p:cNvPr>
          <p:cNvSpPr txBox="1"/>
          <p:nvPr/>
        </p:nvSpPr>
        <p:spPr>
          <a:xfrm>
            <a:off x="478590" y="1429747"/>
            <a:ext cx="7408110" cy="461665"/>
          </a:xfrm>
          <a:prstGeom prst="rect">
            <a:avLst/>
          </a:prstGeom>
          <a:noFill/>
        </p:spPr>
        <p:txBody>
          <a:bodyPr wrap="square" rtlCol="0">
            <a:spAutoFit/>
          </a:bodyPr>
          <a:lstStyle/>
          <a:p>
            <a:r>
              <a:rPr lang="ja-JP" altLang="en-US"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負圧の発生のみでは吸引効果の作用を説明できない</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19" name="テキスト ボックス 18"/>
          <p:cNvSpPr txBox="1"/>
          <p:nvPr/>
        </p:nvSpPr>
        <p:spPr>
          <a:xfrm>
            <a:off x="220463" y="1069998"/>
            <a:ext cx="1066063" cy="369332"/>
          </a:xfrm>
          <a:prstGeom prst="rect">
            <a:avLst/>
          </a:prstGeom>
          <a:noFill/>
        </p:spPr>
        <p:txBody>
          <a:bodyPr wrap="square" rtlCol="0">
            <a:spAutoFit/>
          </a:bodyPr>
          <a:lstStyle/>
          <a:p>
            <a:r>
              <a:rPr kumimoji="1" lang="ja-JP" altLang="en-US" dirty="0">
                <a:solidFill>
                  <a:srgbClr val="FF0000"/>
                </a:solidFill>
                <a:latin typeface="メイリオ" panose="020B0604030504040204" pitchFamily="50" charset="-128"/>
                <a:ea typeface="メイリオ" panose="020B0604030504040204" pitchFamily="50" charset="-128"/>
              </a:rPr>
              <a:t>問題点</a:t>
            </a:r>
          </a:p>
        </p:txBody>
      </p:sp>
      <p:sp>
        <p:nvSpPr>
          <p:cNvPr id="21" name="テキスト ボックス 20">
            <a:extLst>
              <a:ext uri="{FF2B5EF4-FFF2-40B4-BE49-F238E27FC236}">
                <a16:creationId xmlns="" xmlns:a16="http://schemas.microsoft.com/office/drawing/2014/main" id="{7698C3BB-716A-AE45-89BB-89A7A0FA5B91}"/>
              </a:ext>
            </a:extLst>
          </p:cNvPr>
          <p:cNvSpPr txBox="1"/>
          <p:nvPr/>
        </p:nvSpPr>
        <p:spPr>
          <a:xfrm>
            <a:off x="255975" y="3128219"/>
            <a:ext cx="1252737" cy="461665"/>
          </a:xfrm>
          <a:prstGeom prst="rect">
            <a:avLst/>
          </a:prstGeom>
          <a:noFill/>
        </p:spPr>
        <p:txBody>
          <a:bodyPr wrap="square" rtlCol="0">
            <a:spAutoFit/>
          </a:bodyPr>
          <a:lstStyle/>
          <a:p>
            <a:r>
              <a:rPr lang="ja-JP" altLang="en-US" sz="2400" dirty="0">
                <a:solidFill>
                  <a:srgbClr val="FF0000"/>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 </a:t>
            </a:r>
            <a:r>
              <a:rPr lang="ja-JP" altLang="en-US"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実験</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34" name="テキスト ボックス 33">
            <a:extLst>
              <a:ext uri="{FF2B5EF4-FFF2-40B4-BE49-F238E27FC236}">
                <a16:creationId xmlns="" xmlns:a16="http://schemas.microsoft.com/office/drawing/2014/main" id="{2DFC3633-BC81-47E0-B028-6FEFC1104494}"/>
              </a:ext>
            </a:extLst>
          </p:cNvPr>
          <p:cNvSpPr txBox="1"/>
          <p:nvPr/>
        </p:nvSpPr>
        <p:spPr>
          <a:xfrm>
            <a:off x="341382" y="3607670"/>
            <a:ext cx="3361890" cy="523220"/>
          </a:xfrm>
          <a:prstGeom prst="rect">
            <a:avLst/>
          </a:prstGeom>
          <a:noFill/>
        </p:spPr>
        <p:txBody>
          <a:bodyPr wrap="square" rtlCol="0">
            <a:spAutoFit/>
          </a:bodyPr>
          <a:lstStyle/>
          <a:p>
            <a:pPr algn="just"/>
            <a:r>
              <a:rPr lang="ja-JP" altLang="en-US" sz="1400" dirty="0">
                <a:uFill>
                  <a:solidFill>
                    <a:srgbClr val="FF695E"/>
                  </a:solidFill>
                </a:uFill>
                <a:latin typeface="メイリオ" panose="020B0604030504040204" pitchFamily="50" charset="-128"/>
                <a:ea typeface="メイリオ" panose="020B0604030504040204" pitchFamily="50" charset="-128"/>
                <a:cs typeface="Arial" panose="020B0604020202020204" pitchFamily="34" charset="0"/>
              </a:rPr>
              <a:t>・内部の流動状態がわからない</a:t>
            </a:r>
            <a:endParaRPr lang="en-US" altLang="ja-JP" sz="1400" dirty="0">
              <a:uFill>
                <a:solidFill>
                  <a:srgbClr val="FF695E"/>
                </a:solidFill>
              </a:uFill>
              <a:latin typeface="メイリオ" panose="020B0604030504040204" pitchFamily="50" charset="-128"/>
              <a:ea typeface="メイリオ" panose="020B0604030504040204" pitchFamily="50" charset="-128"/>
              <a:cs typeface="Arial" panose="020B0604020202020204" pitchFamily="34" charset="0"/>
            </a:endParaRPr>
          </a:p>
          <a:p>
            <a:pPr algn="just"/>
            <a:r>
              <a:rPr lang="ja-JP" altLang="en-US" sz="1400" dirty="0">
                <a:uFill>
                  <a:solidFill>
                    <a:srgbClr val="FF695E"/>
                  </a:solidFill>
                </a:uFill>
                <a:latin typeface="メイリオ" panose="020B0604030504040204" pitchFamily="50" charset="-128"/>
                <a:ea typeface="メイリオ" panose="020B0604030504040204" pitchFamily="50" charset="-128"/>
                <a:cs typeface="Arial" panose="020B0604020202020204" pitchFamily="34" charset="0"/>
              </a:rPr>
              <a:t>・作用する</a:t>
            </a:r>
            <a:r>
              <a:rPr lang="ja-JP" altLang="en-US" sz="1400" dirty="0" smtClean="0">
                <a:uFill>
                  <a:solidFill>
                    <a:srgbClr val="FF695E"/>
                  </a:solidFill>
                </a:uFill>
                <a:latin typeface="メイリオ" panose="020B0604030504040204" pitchFamily="50" charset="-128"/>
                <a:ea typeface="メイリオ" panose="020B0604030504040204" pitchFamily="50" charset="-128"/>
                <a:cs typeface="Arial" panose="020B0604020202020204" pitchFamily="34" charset="0"/>
              </a:rPr>
              <a:t>力がわからない</a:t>
            </a:r>
            <a:endParaRPr lang="en-US" altLang="ja-JP" sz="1400" dirty="0">
              <a:uFill>
                <a:solidFill>
                  <a:srgbClr val="FF695E"/>
                </a:solidFill>
              </a:uFill>
              <a:latin typeface="メイリオ" panose="020B0604030504040204" pitchFamily="50" charset="-128"/>
              <a:ea typeface="メイリオ" panose="020B0604030504040204" pitchFamily="50" charset="-128"/>
              <a:cs typeface="Arial" panose="020B0604020202020204" pitchFamily="34" charset="0"/>
            </a:endParaRPr>
          </a:p>
        </p:txBody>
      </p:sp>
      <p:sp>
        <p:nvSpPr>
          <p:cNvPr id="36" name="テキスト ボックス 35">
            <a:extLst>
              <a:ext uri="{FF2B5EF4-FFF2-40B4-BE49-F238E27FC236}">
                <a16:creationId xmlns="" xmlns:a16="http://schemas.microsoft.com/office/drawing/2014/main" id="{7698C3BB-716A-AE45-89BB-89A7A0FA5B91}"/>
              </a:ext>
            </a:extLst>
          </p:cNvPr>
          <p:cNvSpPr txBox="1"/>
          <p:nvPr/>
        </p:nvSpPr>
        <p:spPr>
          <a:xfrm>
            <a:off x="4056787" y="3146005"/>
            <a:ext cx="3865425" cy="461665"/>
          </a:xfrm>
          <a:prstGeom prst="rect">
            <a:avLst/>
          </a:prstGeom>
          <a:noFill/>
        </p:spPr>
        <p:txBody>
          <a:bodyPr wrap="square" rtlCol="0">
            <a:spAutoFit/>
          </a:bodyPr>
          <a:lstStyle/>
          <a:p>
            <a:r>
              <a:rPr lang="ja-JP" altLang="en-US" sz="2400" dirty="0">
                <a:solidFill>
                  <a:srgbClr val="4068E2"/>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 </a:t>
            </a:r>
            <a:r>
              <a:rPr lang="ja-JP" altLang="en-US"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数値シミュレーション</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37" name="テキスト ボックス 36">
            <a:extLst>
              <a:ext uri="{FF2B5EF4-FFF2-40B4-BE49-F238E27FC236}">
                <a16:creationId xmlns="" xmlns:a16="http://schemas.microsoft.com/office/drawing/2014/main" id="{2DFC3633-BC81-47E0-B028-6FEFC1104494}"/>
              </a:ext>
            </a:extLst>
          </p:cNvPr>
          <p:cNvSpPr txBox="1"/>
          <p:nvPr/>
        </p:nvSpPr>
        <p:spPr>
          <a:xfrm>
            <a:off x="4155246" y="3610399"/>
            <a:ext cx="3668505" cy="523220"/>
          </a:xfrm>
          <a:prstGeom prst="rect">
            <a:avLst/>
          </a:prstGeom>
          <a:noFill/>
        </p:spPr>
        <p:txBody>
          <a:bodyPr wrap="square" rtlCol="0">
            <a:spAutoFit/>
          </a:bodyPr>
          <a:lstStyle/>
          <a:p>
            <a:pPr algn="just"/>
            <a:r>
              <a:rPr lang="ja-JP" altLang="en-US" sz="1400" dirty="0">
                <a:uFill>
                  <a:solidFill>
                    <a:srgbClr val="FF695E"/>
                  </a:solidFill>
                </a:uFill>
                <a:latin typeface="メイリオ" panose="020B0604030504040204" pitchFamily="50" charset="-128"/>
                <a:ea typeface="メイリオ" panose="020B0604030504040204" pitchFamily="50" charset="-128"/>
                <a:cs typeface="Arial" panose="020B0604020202020204" pitchFamily="34" charset="0"/>
              </a:rPr>
              <a:t>・位置によらず観察できる</a:t>
            </a:r>
            <a:endParaRPr lang="en-US" altLang="ja-JP" sz="1400" dirty="0">
              <a:uFill>
                <a:solidFill>
                  <a:srgbClr val="FF695E"/>
                </a:solidFill>
              </a:uFill>
              <a:latin typeface="メイリオ" panose="020B0604030504040204" pitchFamily="50" charset="-128"/>
              <a:ea typeface="メイリオ" panose="020B0604030504040204" pitchFamily="50" charset="-128"/>
              <a:cs typeface="Arial" panose="020B0604020202020204" pitchFamily="34" charset="0"/>
            </a:endParaRPr>
          </a:p>
          <a:p>
            <a:pPr algn="just"/>
            <a:r>
              <a:rPr lang="ja-JP" altLang="en-US" sz="1400" dirty="0">
                <a:uFill>
                  <a:solidFill>
                    <a:srgbClr val="FF695E"/>
                  </a:solidFill>
                </a:uFill>
                <a:latin typeface="メイリオ" panose="020B0604030504040204" pitchFamily="50" charset="-128"/>
                <a:ea typeface="メイリオ" panose="020B0604030504040204" pitchFamily="50" charset="-128"/>
                <a:cs typeface="Arial" panose="020B0604020202020204" pitchFamily="34" charset="0"/>
              </a:rPr>
              <a:t>・力の大きさ、由来がわかる</a:t>
            </a:r>
            <a:endParaRPr lang="en-US" altLang="ja-JP" sz="1400" dirty="0">
              <a:uFill>
                <a:solidFill>
                  <a:srgbClr val="FF695E"/>
                </a:solidFill>
              </a:uFill>
              <a:latin typeface="メイリオ" panose="020B0604030504040204" pitchFamily="50" charset="-128"/>
              <a:ea typeface="メイリオ" panose="020B0604030504040204" pitchFamily="50" charset="-128"/>
              <a:cs typeface="Arial" panose="020B0604020202020204" pitchFamily="34" charset="0"/>
            </a:endParaRPr>
          </a:p>
        </p:txBody>
      </p:sp>
      <p:sp>
        <p:nvSpPr>
          <p:cNvPr id="2" name="右矢印 1"/>
          <p:cNvSpPr/>
          <p:nvPr/>
        </p:nvSpPr>
        <p:spPr>
          <a:xfrm>
            <a:off x="3340054" y="3422119"/>
            <a:ext cx="667503" cy="420375"/>
          </a:xfrm>
          <a:prstGeom prst="rightArrow">
            <a:avLst/>
          </a:prstGeom>
          <a:solidFill>
            <a:srgbClr val="4068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9" name="図 3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02366" y="2911490"/>
            <a:ext cx="1441634" cy="1441634"/>
          </a:xfrm>
          <a:prstGeom prst="rect">
            <a:avLst/>
          </a:prstGeom>
        </p:spPr>
      </p:pic>
      <p:sp>
        <p:nvSpPr>
          <p:cNvPr id="15" name="テキスト ボックス 14">
            <a:extLst>
              <a:ext uri="{FF2B5EF4-FFF2-40B4-BE49-F238E27FC236}">
                <a16:creationId xmlns="" xmlns:a16="http://schemas.microsoft.com/office/drawing/2014/main" id="{2DFC3633-BC81-47E0-B028-6FEFC1104494}"/>
              </a:ext>
            </a:extLst>
          </p:cNvPr>
          <p:cNvSpPr txBox="1"/>
          <p:nvPr/>
        </p:nvSpPr>
        <p:spPr>
          <a:xfrm>
            <a:off x="600545" y="2449367"/>
            <a:ext cx="7698699" cy="307777"/>
          </a:xfrm>
          <a:prstGeom prst="rect">
            <a:avLst/>
          </a:prstGeom>
          <a:noFill/>
        </p:spPr>
        <p:txBody>
          <a:bodyPr wrap="square" rtlCol="0">
            <a:spAutoFit/>
          </a:bodyPr>
          <a:lstStyle/>
          <a:p>
            <a:pPr algn="just"/>
            <a:r>
              <a:rPr lang="ja-JP" altLang="en-US" sz="1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吸引</a:t>
            </a:r>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効果の作用原理を詳細に把握するためには、粉末及び空気に働く力を分析する必要がある。</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2" name="正方形/長方形 21">
            <a:extLst>
              <a:ext uri="{FF2B5EF4-FFF2-40B4-BE49-F238E27FC236}">
                <a16:creationId xmlns="" xmlns:a16="http://schemas.microsoft.com/office/drawing/2014/main" id="{974C79EA-8A63-4D4B-8A89-C03D922E2A75}"/>
              </a:ext>
            </a:extLst>
          </p:cNvPr>
          <p:cNvSpPr/>
          <p:nvPr/>
        </p:nvSpPr>
        <p:spPr>
          <a:xfrm>
            <a:off x="568005" y="2470150"/>
            <a:ext cx="36000" cy="288000"/>
          </a:xfrm>
          <a:prstGeom prst="rect">
            <a:avLst/>
          </a:prstGeom>
          <a:solidFill>
            <a:srgbClr val="4068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17120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fade">
                                      <p:cBhvr>
                                        <p:cTn id="10" dur="500"/>
                                        <p:tgtEl>
                                          <p:spTgt spid="3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fade">
                                      <p:cBhvr>
                                        <p:cTn id="15" dur="500"/>
                                        <p:tgtEl>
                                          <p:spTgt spid="3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500"/>
                                        <p:tgtEl>
                                          <p:spTgt spid="2"/>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6"/>
                                        </p:tgtEl>
                                        <p:attrNameLst>
                                          <p:attrName>style.visibility</p:attrName>
                                        </p:attrNameLst>
                                      </p:cBhvr>
                                      <p:to>
                                        <p:strVal val="visible"/>
                                      </p:to>
                                    </p:set>
                                    <p:animEffect transition="in" filter="fade">
                                      <p:cBhvr>
                                        <p:cTn id="21" dur="500"/>
                                        <p:tgtEl>
                                          <p:spTgt spid="3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7"/>
                                        </p:tgtEl>
                                        <p:attrNameLst>
                                          <p:attrName>style.visibility</p:attrName>
                                        </p:attrNameLst>
                                      </p:cBhvr>
                                      <p:to>
                                        <p:strVal val="visible"/>
                                      </p:to>
                                    </p:set>
                                    <p:animEffect transition="in" filter="fade">
                                      <p:cBhvr>
                                        <p:cTn id="24" dur="500"/>
                                        <p:tgtEl>
                                          <p:spTgt spid="37"/>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fade">
                                      <p:cBhvr>
                                        <p:cTn id="29" dur="500"/>
                                        <p:tgtEl>
                                          <p:spTgt spid="20"/>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9"/>
                                        </p:tgtEl>
                                        <p:attrNameLst>
                                          <p:attrName>style.visibility</p:attrName>
                                        </p:attrNameLst>
                                      </p:cBhvr>
                                      <p:to>
                                        <p:strVal val="visible"/>
                                      </p:to>
                                    </p:set>
                                    <p:animEffect transition="in" filter="fade">
                                      <p:cBhvr>
                                        <p:cTn id="32"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9" grpId="0"/>
      <p:bldP spid="21" grpId="0"/>
      <p:bldP spid="34" grpId="0"/>
      <p:bldP spid="36" grpId="0"/>
      <p:bldP spid="37" grpId="0"/>
      <p:bldP spid="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 xmlns:a16="http://schemas.microsoft.com/office/drawing/2014/main" id="{3BC4F318-0487-4D8B-B3CF-769324A6C991}"/>
              </a:ext>
            </a:extLst>
          </p:cNvPr>
          <p:cNvSpPr>
            <a:spLocks noGrp="1"/>
          </p:cNvSpPr>
          <p:nvPr>
            <p:ph type="title"/>
          </p:nvPr>
        </p:nvSpPr>
        <p:spPr/>
        <p:txBody>
          <a:bodyPr>
            <a:normAutofit/>
          </a:bodyPr>
          <a:lstStyle/>
          <a:p>
            <a:r>
              <a:rPr kumimoji="1" lang="ja-JP" altLang="en-US" dirty="0"/>
              <a:t>解析条件</a:t>
            </a:r>
          </a:p>
        </p:txBody>
      </p:sp>
      <p:sp>
        <p:nvSpPr>
          <p:cNvPr id="8" name="テキスト ボックス 7">
            <a:extLst>
              <a:ext uri="{FF2B5EF4-FFF2-40B4-BE49-F238E27FC236}">
                <a16:creationId xmlns="" xmlns:a16="http://schemas.microsoft.com/office/drawing/2014/main" id="{8040607D-C2AF-4B1D-8B0F-8EE53AB94E73}"/>
              </a:ext>
            </a:extLst>
          </p:cNvPr>
          <p:cNvSpPr txBox="1"/>
          <p:nvPr/>
        </p:nvSpPr>
        <p:spPr>
          <a:xfrm>
            <a:off x="280954" y="1141137"/>
            <a:ext cx="8582092" cy="830997"/>
          </a:xfrm>
          <a:prstGeom prst="rect">
            <a:avLst/>
          </a:prstGeom>
          <a:noFill/>
        </p:spPr>
        <p:txBody>
          <a:bodyPr wrap="square" rtlCol="0">
            <a:spAutoFit/>
          </a:bodyPr>
          <a:lstStyle/>
          <a:p>
            <a:pPr algn="ctr"/>
            <a:r>
              <a:rPr lang="ja-JP" altLang="en-US" sz="2400" dirty="0">
                <a:latin typeface="Arial" panose="020B0604020202020204" pitchFamily="34" charset="0"/>
                <a:ea typeface="メイリオ" panose="020B0604030504040204" pitchFamily="50" charset="-128"/>
                <a:cs typeface="Arial" panose="020B0604020202020204" pitchFamily="34" charset="0"/>
              </a:rPr>
              <a:t>下杵の降下速度をパラメータと</a:t>
            </a:r>
            <a:r>
              <a:rPr lang="ja-JP" altLang="en-US" sz="2400" dirty="0" smtClean="0">
                <a:latin typeface="Arial" panose="020B0604020202020204" pitchFamily="34" charset="0"/>
                <a:ea typeface="メイリオ" panose="020B0604030504040204" pitchFamily="50" charset="-128"/>
                <a:cs typeface="Arial" panose="020B0604020202020204" pitchFamily="34" charset="0"/>
              </a:rPr>
              <a:t>し</a:t>
            </a:r>
            <a:endParaRPr lang="en-US" altLang="ja-JP" sz="2400" dirty="0" smtClean="0">
              <a:latin typeface="Arial" panose="020B0604020202020204" pitchFamily="34" charset="0"/>
              <a:ea typeface="メイリオ" panose="020B0604030504040204" pitchFamily="50" charset="-128"/>
              <a:cs typeface="Arial" panose="020B0604020202020204" pitchFamily="34" charset="0"/>
            </a:endParaRPr>
          </a:p>
          <a:p>
            <a:pPr algn="ctr"/>
            <a:r>
              <a:rPr lang="en-US" altLang="ja-JP" sz="2400" dirty="0" smtClean="0">
                <a:latin typeface="Arial" panose="020B0604020202020204" pitchFamily="34" charset="0"/>
                <a:ea typeface="メイリオ" panose="020B0604030504040204" pitchFamily="50" charset="-128"/>
                <a:cs typeface="Arial" panose="020B0604020202020204" pitchFamily="34" charset="0"/>
              </a:rPr>
              <a:t>200, 300, … , 700 </a:t>
            </a:r>
            <a:r>
              <a:rPr lang="en-US" altLang="ja-JP" sz="2400" dirty="0">
                <a:latin typeface="Arial" panose="020B0604020202020204" pitchFamily="34" charset="0"/>
                <a:ea typeface="メイリオ" panose="020B0604030504040204" pitchFamily="50" charset="-128"/>
                <a:cs typeface="Arial" panose="020B0604020202020204" pitchFamily="34" charset="0"/>
              </a:rPr>
              <a:t>mm/s </a:t>
            </a:r>
            <a:r>
              <a:rPr lang="ja-JP" altLang="en-US" sz="2400" dirty="0">
                <a:latin typeface="Arial" panose="020B0604020202020204" pitchFamily="34" charset="0"/>
                <a:ea typeface="メイリオ" panose="020B0604030504040204" pitchFamily="50" charset="-128"/>
                <a:cs typeface="Arial" panose="020B0604020202020204" pitchFamily="34" charset="0"/>
              </a:rPr>
              <a:t>の</a:t>
            </a:r>
            <a:r>
              <a:rPr lang="en-US" altLang="ja-JP" sz="2400" dirty="0" smtClean="0">
                <a:latin typeface="Arial" panose="020B0604020202020204" pitchFamily="34" charset="0"/>
                <a:ea typeface="メイリオ" panose="020B0604030504040204" pitchFamily="50" charset="-128"/>
                <a:cs typeface="Arial" panose="020B0604020202020204" pitchFamily="34" charset="0"/>
              </a:rPr>
              <a:t>6</a:t>
            </a:r>
            <a:r>
              <a:rPr lang="ja-JP" altLang="en-US" sz="2400" dirty="0" smtClean="0">
                <a:latin typeface="Arial" panose="020B0604020202020204" pitchFamily="34" charset="0"/>
                <a:ea typeface="メイリオ" panose="020B0604030504040204" pitchFamily="50" charset="-128"/>
                <a:cs typeface="Arial" panose="020B0604020202020204" pitchFamily="34" charset="0"/>
              </a:rPr>
              <a:t>ケース</a:t>
            </a:r>
            <a:r>
              <a:rPr lang="ja-JP" altLang="en-US" sz="2400" dirty="0">
                <a:latin typeface="Arial" panose="020B0604020202020204" pitchFamily="34" charset="0"/>
                <a:ea typeface="メイリオ" panose="020B0604030504040204" pitchFamily="50" charset="-128"/>
                <a:cs typeface="Arial" panose="020B0604020202020204" pitchFamily="34" charset="0"/>
              </a:rPr>
              <a:t>を比較</a:t>
            </a:r>
          </a:p>
        </p:txBody>
      </p:sp>
      <mc:AlternateContent xmlns:mc="http://schemas.openxmlformats.org/markup-compatibility/2006" xmlns:a14="http://schemas.microsoft.com/office/drawing/2010/main">
        <mc:Choice Requires="a14">
          <p:graphicFrame>
            <p:nvGraphicFramePr>
              <p:cNvPr id="21" name="表 20">
                <a:extLst>
                  <a:ext uri="{FF2B5EF4-FFF2-40B4-BE49-F238E27FC236}">
                    <a16:creationId xmlns="" xmlns:a16="http://schemas.microsoft.com/office/drawing/2014/main" id="{3903F68F-6E4E-46A7-871F-1AAE90C3CC5B}"/>
                  </a:ext>
                </a:extLst>
              </p:cNvPr>
              <p:cNvGraphicFramePr>
                <a:graphicFrameLocks noGrp="1"/>
              </p:cNvGraphicFramePr>
              <p:nvPr>
                <p:extLst>
                  <p:ext uri="{D42A27DB-BD31-4B8C-83A1-F6EECF244321}">
                    <p14:modId xmlns:p14="http://schemas.microsoft.com/office/powerpoint/2010/main" val="3335166487"/>
                  </p:ext>
                </p:extLst>
              </p:nvPr>
            </p:nvGraphicFramePr>
            <p:xfrm>
              <a:off x="471233" y="2393028"/>
              <a:ext cx="2342106" cy="1642482"/>
            </p:xfrm>
            <a:graphic>
              <a:graphicData uri="http://schemas.openxmlformats.org/drawingml/2006/table">
                <a:tbl>
                  <a:tblPr>
                    <a:tableStyleId>{8EC20E35-A176-4012-BC5E-935CFFF8708E}</a:tableStyleId>
                  </a:tblPr>
                  <a:tblGrid>
                    <a:gridCol w="1171053">
                      <a:extLst>
                        <a:ext uri="{9D8B030D-6E8A-4147-A177-3AD203B41FA5}">
                          <a16:colId xmlns="" xmlns:a16="http://schemas.microsoft.com/office/drawing/2014/main" val="20000"/>
                        </a:ext>
                      </a:extLst>
                    </a:gridCol>
                    <a:gridCol w="1171053">
                      <a:extLst>
                        <a:ext uri="{9D8B030D-6E8A-4147-A177-3AD203B41FA5}">
                          <a16:colId xmlns="" xmlns:a16="http://schemas.microsoft.com/office/drawing/2014/main" val="20001"/>
                        </a:ext>
                      </a:extLst>
                    </a:gridCol>
                  </a:tblGrid>
                  <a:tr h="224575">
                    <a:tc gridSpan="2">
                      <a:txBody>
                        <a:bodyPr/>
                        <a:lstStyle/>
                        <a:p>
                          <a:pPr algn="ctr" fontAlgn="ctr"/>
                          <a:r>
                            <a:rPr lang="en-US" altLang="ja-JP" sz="1000" u="sng" strike="noStrike" dirty="0">
                              <a:effectLst/>
                              <a:latin typeface="+mn-lt"/>
                            </a:rPr>
                            <a:t>Gas Phase</a:t>
                          </a:r>
                          <a:endParaRPr lang="en-US" sz="1000" b="0" i="0" u="sng"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hMerge="1">
                      <a:txBody>
                        <a:bodyPr/>
                        <a:lstStyle/>
                        <a:p>
                          <a:endParaRPr kumimoji="1" lang="ja-JP" altLang="en-US"/>
                        </a:p>
                      </a:txBody>
                      <a:tcPr/>
                    </a:tc>
                    <a:extLst>
                      <a:ext uri="{0D108BD9-81ED-4DB2-BD59-A6C34878D82A}">
                        <a16:rowId xmlns="" xmlns:a16="http://schemas.microsoft.com/office/drawing/2014/main" val="10000"/>
                      </a:ext>
                    </a:extLst>
                  </a:tr>
                  <a:tr h="178886">
                    <a:tc>
                      <a:txBody>
                        <a:bodyPr/>
                        <a:lstStyle/>
                        <a:p>
                          <a:pPr algn="ctr" fontAlgn="ctr"/>
                          <a:r>
                            <a:rPr lang="en-US" sz="1000" u="none" strike="noStrike" dirty="0">
                              <a:effectLst/>
                              <a:latin typeface="+mn-lt"/>
                            </a:rPr>
                            <a:t>Viscosity</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pPr algn="ctr" fontAlgn="ctr"/>
                          <a14:m>
                            <m:oMath xmlns:m="http://schemas.openxmlformats.org/officeDocument/2006/math">
                              <m:r>
                                <a:rPr lang="en-US" altLang="ja-JP" sz="1000" u="none" strike="noStrike" dirty="0" smtClean="0">
                                  <a:effectLst/>
                                  <a:latin typeface="Cambria Math" panose="02040503050406030204" pitchFamily="18" charset="0"/>
                                </a:rPr>
                                <m:t> 1.8×</m:t>
                              </m:r>
                              <m:sSup>
                                <m:sSupPr>
                                  <m:ctrlPr>
                                    <a:rPr lang="en-US" altLang="ja-JP" sz="1000" i="1" u="none" strike="noStrike" dirty="0" smtClean="0">
                                      <a:effectLst/>
                                      <a:latin typeface="Cambria Math" panose="02040503050406030204" pitchFamily="18" charset="0"/>
                                    </a:rPr>
                                  </m:ctrlPr>
                                </m:sSupPr>
                                <m:e>
                                  <m:r>
                                    <a:rPr lang="en-US" altLang="ja-JP" sz="1000" u="none" strike="noStrike" dirty="0" smtClean="0">
                                      <a:effectLst/>
                                      <a:latin typeface="Cambria Math" panose="02040503050406030204" pitchFamily="18" charset="0"/>
                                    </a:rPr>
                                    <m:t>10</m:t>
                                  </m:r>
                                </m:e>
                                <m:sup>
                                  <m:r>
                                    <a:rPr lang="en-US" altLang="ja-JP" sz="1000" u="none" strike="noStrike" dirty="0" smtClean="0">
                                      <a:effectLst/>
                                      <a:latin typeface="Cambria Math" panose="02040503050406030204" pitchFamily="18" charset="0"/>
                                    </a:rPr>
                                    <m:t>−5</m:t>
                                  </m:r>
                                </m:sup>
                              </m:sSup>
                            </m:oMath>
                          </a14:m>
                          <a:r>
                            <a:rPr lang="en-US" altLang="ja-JP" sz="1000" u="none" strike="noStrike" dirty="0">
                              <a:effectLst/>
                              <a:latin typeface="+mn-lt"/>
                            </a:rPr>
                            <a:t> Pa</a:t>
                          </a:r>
                          <a:r>
                            <a:rPr lang="ja-JP" altLang="en-US" sz="1000" u="none" strike="noStrike" dirty="0">
                              <a:effectLst/>
                              <a:latin typeface="+mn-lt"/>
                            </a:rPr>
                            <a:t>・</a:t>
                          </a:r>
                          <a:r>
                            <a:rPr lang="en-US" altLang="ja-JP" sz="1000" u="none" strike="noStrike" dirty="0">
                              <a:effectLst/>
                              <a:latin typeface="+mn-lt"/>
                            </a:rPr>
                            <a:t>s</a:t>
                          </a:r>
                          <a:endParaRPr lang="en-US" altLang="ja-JP"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 xmlns:a16="http://schemas.microsoft.com/office/drawing/2014/main" val="10001"/>
                      </a:ext>
                    </a:extLst>
                  </a:tr>
                  <a:tr h="176982">
                    <a:tc>
                      <a:txBody>
                        <a:bodyPr/>
                        <a:lstStyle/>
                        <a:p>
                          <a:pPr algn="ctr" fontAlgn="ctr"/>
                          <a:r>
                            <a:rPr lang="en-US" altLang="ja-JP" sz="1000" u="none" strike="noStrike" dirty="0">
                              <a:effectLst/>
                              <a:latin typeface="+mn-lt"/>
                            </a:rPr>
                            <a:t>Density</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altLang="ja-JP" sz="1000" u="none" strike="noStrike" dirty="0">
                              <a:effectLst/>
                              <a:latin typeface="+mn-lt"/>
                            </a:rPr>
                            <a:t> 1 kg/m</a:t>
                          </a:r>
                          <a:r>
                            <a:rPr lang="en-US" altLang="ja-JP" sz="1000" u="none" strike="noStrike" baseline="30000" dirty="0">
                              <a:effectLst/>
                              <a:latin typeface="+mn-lt"/>
                            </a:rPr>
                            <a:t>3</a:t>
                          </a:r>
                          <a:endParaRPr lang="ja-JP" altLang="en-US" sz="1000" b="0" i="0" u="none" strike="noStrike" dirty="0">
                            <a:solidFill>
                              <a:srgbClr val="000000"/>
                            </a:solidFill>
                            <a:effectLst/>
                            <a:latin typeface="+mn-lt"/>
                            <a:ea typeface="ＭＳ Ｐゴシック" panose="020B0600070205080204" pitchFamily="50" charset="-128"/>
                            <a:cs typeface="Segoe UI" panose="020B0502040204020203" pitchFamily="34" charset="0"/>
                          </a:endParaRPr>
                        </a:p>
                      </a:txBody>
                      <a:tcPr marL="7144" marR="7144" marT="7144" marB="0" anchor="ctr"/>
                    </a:tc>
                    <a:extLst>
                      <a:ext uri="{0D108BD9-81ED-4DB2-BD59-A6C34878D82A}">
                        <a16:rowId xmlns="" xmlns:a16="http://schemas.microsoft.com/office/drawing/2014/main" val="10002"/>
                      </a:ext>
                    </a:extLst>
                  </a:tr>
                  <a:tr h="218332">
                    <a:tc gridSpan="2">
                      <a:txBody>
                        <a:bodyPr/>
                        <a:lstStyle/>
                        <a:p>
                          <a:pPr algn="ctr" fontAlgn="ctr"/>
                          <a:r>
                            <a:rPr lang="en-US" altLang="ja-JP" sz="1000" u="sng" strike="noStrike" dirty="0">
                              <a:effectLst/>
                              <a:latin typeface="+mn-lt"/>
                            </a:rPr>
                            <a:t>Solid Phase</a:t>
                          </a:r>
                          <a:endParaRPr lang="ja-JP" altLang="en-US" sz="1000" b="0" i="0" u="sng" strike="noStrike" dirty="0">
                            <a:solidFill>
                              <a:srgbClr val="000000"/>
                            </a:solidFill>
                            <a:effectLst/>
                            <a:latin typeface="+mn-lt"/>
                            <a:ea typeface="ＭＳ Ｐゴシック" panose="020B0600070205080204" pitchFamily="50" charset="-128"/>
                            <a:cs typeface="Segoe UI" panose="020B0502040204020203" pitchFamily="34" charset="0"/>
                          </a:endParaRPr>
                        </a:p>
                      </a:txBody>
                      <a:tcPr marL="7144" marR="7144" marT="7144" marB="0" anchor="ctr"/>
                    </a:tc>
                    <a:tc hMerge="1">
                      <a:txBody>
                        <a:bodyPr/>
                        <a:lstStyle/>
                        <a:p>
                          <a:pPr algn="l" fontAlgn="ctr"/>
                          <a:endParaRPr lang="ja-JP" altLang="en-US" sz="11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9525" marR="9525" marT="9525" marB="0" anchor="ctr"/>
                    </a:tc>
                    <a:extLst>
                      <a:ext uri="{0D108BD9-81ED-4DB2-BD59-A6C34878D82A}">
                        <a16:rowId xmlns="" xmlns:a16="http://schemas.microsoft.com/office/drawing/2014/main" val="10003"/>
                      </a:ext>
                    </a:extLst>
                  </a:tr>
                  <a:tr h="177799">
                    <a:tc>
                      <a:txBody>
                        <a:bodyPr/>
                        <a:lstStyle/>
                        <a:p>
                          <a:pPr algn="ctr" fontAlgn="ctr"/>
                          <a:r>
                            <a:rPr lang="en-US" altLang="ja-JP" sz="1000" u="none" strike="noStrike" dirty="0">
                              <a:effectLst/>
                              <a:latin typeface="+mn-lt"/>
                            </a:rPr>
                            <a:t>Density</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sz="1000" u="none" strike="noStrike" dirty="0">
                              <a:effectLst/>
                              <a:latin typeface="+mn-lt"/>
                            </a:rPr>
                            <a:t> 1500 </a:t>
                          </a:r>
                          <a:r>
                            <a:rPr lang="en-US" altLang="ja-JP" sz="1000" u="none" strike="noStrike" dirty="0">
                              <a:effectLst/>
                              <a:latin typeface="+mn-lt"/>
                            </a:rPr>
                            <a:t>kg/m</a:t>
                          </a:r>
                          <a:r>
                            <a:rPr lang="en-US" altLang="ja-JP" sz="1000" u="none" strike="noStrike" baseline="30000" dirty="0">
                              <a:effectLst/>
                              <a:latin typeface="+mn-lt"/>
                            </a:rPr>
                            <a:t>3</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 xmlns:a16="http://schemas.microsoft.com/office/drawing/2014/main" val="1424046096"/>
                      </a:ext>
                    </a:extLst>
                  </a:tr>
                  <a:tr h="176982">
                    <a:tc>
                      <a:txBody>
                        <a:bodyPr/>
                        <a:lstStyle/>
                        <a:p>
                          <a:pPr algn="ctr" fontAlgn="ctr"/>
                          <a:r>
                            <a:rPr lang="en-US" sz="1000" b="0" i="0" u="none" strike="noStrike" dirty="0">
                              <a:solidFill>
                                <a:srgbClr val="000000"/>
                              </a:solidFill>
                              <a:effectLst/>
                              <a:latin typeface="+mn-lt"/>
                              <a:ea typeface="Segoe UI" panose="020B0502040204020203" pitchFamily="34" charset="0"/>
                              <a:cs typeface="Segoe UI" panose="020B0502040204020203" pitchFamily="34" charset="0"/>
                            </a:rPr>
                            <a:t>Spring Constant</a:t>
                          </a:r>
                        </a:p>
                      </a:txBody>
                      <a:tcPr marL="7144" marR="7144" marT="7144" marB="0" anchor="ctr"/>
                    </a:tc>
                    <a:tc>
                      <a:txBody>
                        <a:bodyPr/>
                        <a:lstStyle/>
                        <a:p>
                          <a:pPr algn="ctr" fontAlgn="ctr"/>
                          <a:r>
                            <a:rPr lang="en-US" sz="1000" u="none" strike="noStrike" dirty="0">
                              <a:effectLst/>
                              <a:latin typeface="+mn-lt"/>
                            </a:rPr>
                            <a:t> 50</a:t>
                          </a:r>
                          <a:r>
                            <a:rPr lang="en-US" sz="1000" u="none" strike="noStrike" baseline="0" dirty="0">
                              <a:effectLst/>
                              <a:latin typeface="+mn-lt"/>
                            </a:rPr>
                            <a:t> N/m</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 xmlns:a16="http://schemas.microsoft.com/office/drawing/2014/main" val="10006"/>
                      </a:ext>
                    </a:extLst>
                  </a:tr>
                  <a:tr h="176982">
                    <a:tc>
                      <a:txBody>
                        <a:bodyPr/>
                        <a:lstStyle/>
                        <a:p>
                          <a:pPr algn="ctr" fontAlgn="ctr"/>
                          <a:r>
                            <a:rPr lang="en-US" sz="1000" u="none" strike="noStrike" dirty="0">
                              <a:effectLst/>
                              <a:latin typeface="+mn-lt"/>
                            </a:rPr>
                            <a:t> Coefficient of restitution</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sz="1000" u="none" strike="noStrike" dirty="0">
                              <a:effectLst/>
                              <a:latin typeface="+mn-lt"/>
                            </a:rPr>
                            <a:t> 0.9</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 xmlns:a16="http://schemas.microsoft.com/office/drawing/2014/main" val="10007"/>
                      </a:ext>
                    </a:extLst>
                  </a:tr>
                  <a:tr h="176982">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en-US" altLang="ja-JP" sz="1000" u="none" strike="noStrike" dirty="0">
                              <a:effectLst/>
                              <a:latin typeface="+mn-lt"/>
                            </a:rPr>
                            <a:t> Coefficient of friction</a:t>
                          </a:r>
                        </a:p>
                      </a:txBody>
                      <a:tcPr marL="7144" marR="7144" marT="7144" marB="0" anchor="ctr"/>
                    </a:tc>
                    <a:tc>
                      <a:txBody>
                        <a:bodyPr/>
                        <a:lstStyle/>
                        <a:p>
                          <a:pPr algn="ctr" fontAlgn="ctr"/>
                          <a:r>
                            <a:rPr lang="en-US" sz="1000" u="none" strike="noStrike" dirty="0">
                              <a:effectLst/>
                              <a:latin typeface="+mn-lt"/>
                            </a:rPr>
                            <a:t> 0.3</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 xmlns:a16="http://schemas.microsoft.com/office/drawing/2014/main" val="10008"/>
                      </a:ext>
                    </a:extLst>
                  </a:tr>
                </a:tbl>
              </a:graphicData>
            </a:graphic>
          </p:graphicFrame>
        </mc:Choice>
        <mc:Fallback xmlns="">
          <p:graphicFrame>
            <p:nvGraphicFramePr>
              <p:cNvPr id="21" name="表 20">
                <a:extLst>
                  <a:ext uri="{FF2B5EF4-FFF2-40B4-BE49-F238E27FC236}">
                    <a16:creationId xmlns:a16="http://schemas.microsoft.com/office/drawing/2014/main" id="{3903F68F-6E4E-46A7-871F-1AAE90C3CC5B}"/>
                  </a:ext>
                </a:extLst>
              </p:cNvPr>
              <p:cNvGraphicFramePr>
                <a:graphicFrameLocks noGrp="1"/>
              </p:cNvGraphicFramePr>
              <p:nvPr>
                <p:extLst>
                  <p:ext uri="{D42A27DB-BD31-4B8C-83A1-F6EECF244321}">
                    <p14:modId xmlns:p14="http://schemas.microsoft.com/office/powerpoint/2010/main" val="3335166487"/>
                  </p:ext>
                </p:extLst>
              </p:nvPr>
            </p:nvGraphicFramePr>
            <p:xfrm>
              <a:off x="471233" y="2393028"/>
              <a:ext cx="2342106" cy="1642482"/>
            </p:xfrm>
            <a:graphic>
              <a:graphicData uri="http://schemas.openxmlformats.org/drawingml/2006/table">
                <a:tbl>
                  <a:tblPr>
                    <a:tableStyleId>{8EC20E35-A176-4012-BC5E-935CFFF8708E}</a:tableStyleId>
                  </a:tblPr>
                  <a:tblGrid>
                    <a:gridCol w="1171053">
                      <a:extLst>
                        <a:ext uri="{9D8B030D-6E8A-4147-A177-3AD203B41FA5}">
                          <a16:colId xmlns:a16="http://schemas.microsoft.com/office/drawing/2014/main" val="20000"/>
                        </a:ext>
                      </a:extLst>
                    </a:gridCol>
                    <a:gridCol w="1171053">
                      <a:extLst>
                        <a:ext uri="{9D8B030D-6E8A-4147-A177-3AD203B41FA5}">
                          <a16:colId xmlns:a16="http://schemas.microsoft.com/office/drawing/2014/main" val="20001"/>
                        </a:ext>
                      </a:extLst>
                    </a:gridCol>
                  </a:tblGrid>
                  <a:tr h="224575">
                    <a:tc gridSpan="2">
                      <a:txBody>
                        <a:bodyPr/>
                        <a:lstStyle/>
                        <a:p>
                          <a:pPr algn="ctr" fontAlgn="ctr"/>
                          <a:r>
                            <a:rPr lang="en-US" altLang="ja-JP" sz="1000" u="sng" strike="noStrike" dirty="0">
                              <a:effectLst/>
                              <a:latin typeface="+mn-lt"/>
                            </a:rPr>
                            <a:t>Gas Phase</a:t>
                          </a:r>
                          <a:endParaRPr lang="en-US" sz="1000" b="0" i="0" u="sng"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hMerge="1">
                      <a:txBody>
                        <a:bodyPr/>
                        <a:lstStyle/>
                        <a:p>
                          <a:endParaRPr kumimoji="1" lang="ja-JP" altLang="en-US"/>
                        </a:p>
                      </a:txBody>
                      <a:tcPr/>
                    </a:tc>
                    <a:extLst>
                      <a:ext uri="{0D108BD9-81ED-4DB2-BD59-A6C34878D82A}">
                        <a16:rowId xmlns:a16="http://schemas.microsoft.com/office/drawing/2014/main" val="10000"/>
                      </a:ext>
                    </a:extLst>
                  </a:tr>
                  <a:tr h="178886">
                    <a:tc>
                      <a:txBody>
                        <a:bodyPr/>
                        <a:lstStyle/>
                        <a:p>
                          <a:pPr algn="ctr" fontAlgn="ctr"/>
                          <a:r>
                            <a:rPr lang="en-US" sz="1000" u="none" strike="noStrike" dirty="0">
                              <a:effectLst/>
                              <a:latin typeface="+mn-lt"/>
                            </a:rPr>
                            <a:t>Viscosity</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endParaRPr lang="ja-JP"/>
                        </a:p>
                      </a:txBody>
                      <a:tcPr marL="7144" marR="7144" marT="7144" marB="0" anchor="ctr">
                        <a:blipFill>
                          <a:blip r:embed="rId4"/>
                          <a:stretch>
                            <a:fillRect l="-102174" t="-135714" b="-735714"/>
                          </a:stretch>
                        </a:blipFill>
                      </a:tcPr>
                    </a:tc>
                    <a:extLst>
                      <a:ext uri="{0D108BD9-81ED-4DB2-BD59-A6C34878D82A}">
                        <a16:rowId xmlns:a16="http://schemas.microsoft.com/office/drawing/2014/main" val="10001"/>
                      </a:ext>
                    </a:extLst>
                  </a:tr>
                  <a:tr h="176982">
                    <a:tc>
                      <a:txBody>
                        <a:bodyPr/>
                        <a:lstStyle/>
                        <a:p>
                          <a:pPr algn="ctr" fontAlgn="ctr"/>
                          <a:r>
                            <a:rPr lang="en-US" altLang="ja-JP" sz="1000" u="none" strike="noStrike" dirty="0">
                              <a:effectLst/>
                              <a:latin typeface="+mn-lt"/>
                            </a:rPr>
                            <a:t>Density</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altLang="ja-JP" sz="1000" u="none" strike="noStrike" dirty="0">
                              <a:effectLst/>
                              <a:latin typeface="+mn-lt"/>
                            </a:rPr>
                            <a:t> 1 kg/m</a:t>
                          </a:r>
                          <a:r>
                            <a:rPr lang="en-US" altLang="ja-JP" sz="1000" u="none" strike="noStrike" baseline="30000" dirty="0">
                              <a:effectLst/>
                              <a:latin typeface="+mn-lt"/>
                            </a:rPr>
                            <a:t>3</a:t>
                          </a:r>
                          <a:endParaRPr lang="ja-JP" altLang="en-US" sz="1000" b="0" i="0" u="none" strike="noStrike" dirty="0">
                            <a:solidFill>
                              <a:srgbClr val="000000"/>
                            </a:solidFill>
                            <a:effectLst/>
                            <a:latin typeface="+mn-lt"/>
                            <a:ea typeface="ＭＳ Ｐゴシック" panose="020B0600070205080204" pitchFamily="50" charset="-128"/>
                            <a:cs typeface="Segoe UI" panose="020B0502040204020203" pitchFamily="34" charset="0"/>
                          </a:endParaRPr>
                        </a:p>
                      </a:txBody>
                      <a:tcPr marL="7144" marR="7144" marT="7144" marB="0" anchor="ctr"/>
                    </a:tc>
                    <a:extLst>
                      <a:ext uri="{0D108BD9-81ED-4DB2-BD59-A6C34878D82A}">
                        <a16:rowId xmlns:a16="http://schemas.microsoft.com/office/drawing/2014/main" val="10002"/>
                      </a:ext>
                    </a:extLst>
                  </a:tr>
                  <a:tr h="218332">
                    <a:tc gridSpan="2">
                      <a:txBody>
                        <a:bodyPr/>
                        <a:lstStyle/>
                        <a:p>
                          <a:pPr algn="ctr" fontAlgn="ctr"/>
                          <a:r>
                            <a:rPr lang="en-US" altLang="ja-JP" sz="1000" u="sng" strike="noStrike" dirty="0">
                              <a:effectLst/>
                              <a:latin typeface="+mn-lt"/>
                            </a:rPr>
                            <a:t>Solid Phase</a:t>
                          </a:r>
                          <a:endParaRPr lang="ja-JP" altLang="en-US" sz="1000" b="0" i="0" u="sng" strike="noStrike" dirty="0">
                            <a:solidFill>
                              <a:srgbClr val="000000"/>
                            </a:solidFill>
                            <a:effectLst/>
                            <a:latin typeface="+mn-lt"/>
                            <a:ea typeface="ＭＳ Ｐゴシック" panose="020B0600070205080204" pitchFamily="50" charset="-128"/>
                            <a:cs typeface="Segoe UI" panose="020B0502040204020203" pitchFamily="34" charset="0"/>
                          </a:endParaRPr>
                        </a:p>
                      </a:txBody>
                      <a:tcPr marL="7144" marR="7144" marT="7144" marB="0" anchor="ctr"/>
                    </a:tc>
                    <a:tc hMerge="1">
                      <a:txBody>
                        <a:bodyPr/>
                        <a:lstStyle/>
                        <a:p>
                          <a:pPr algn="l" fontAlgn="ctr"/>
                          <a:endParaRPr lang="ja-JP" altLang="en-US" sz="11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9525" marR="9525" marT="9525" marB="0" anchor="ctr"/>
                    </a:tc>
                    <a:extLst>
                      <a:ext uri="{0D108BD9-81ED-4DB2-BD59-A6C34878D82A}">
                        <a16:rowId xmlns:a16="http://schemas.microsoft.com/office/drawing/2014/main" val="10003"/>
                      </a:ext>
                    </a:extLst>
                  </a:tr>
                  <a:tr h="177799">
                    <a:tc>
                      <a:txBody>
                        <a:bodyPr/>
                        <a:lstStyle/>
                        <a:p>
                          <a:pPr algn="ctr" fontAlgn="ctr"/>
                          <a:r>
                            <a:rPr lang="en-US" altLang="ja-JP" sz="1000" u="none" strike="noStrike" dirty="0">
                              <a:effectLst/>
                              <a:latin typeface="+mn-lt"/>
                            </a:rPr>
                            <a:t>Density</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sz="1000" u="none" strike="noStrike" dirty="0">
                              <a:effectLst/>
                              <a:latin typeface="+mn-lt"/>
                            </a:rPr>
                            <a:t> 1500 </a:t>
                          </a:r>
                          <a:r>
                            <a:rPr lang="en-US" altLang="ja-JP" sz="1000" u="none" strike="noStrike" dirty="0">
                              <a:effectLst/>
                              <a:latin typeface="+mn-lt"/>
                            </a:rPr>
                            <a:t>kg/m</a:t>
                          </a:r>
                          <a:r>
                            <a:rPr lang="en-US" altLang="ja-JP" sz="1000" u="none" strike="noStrike" baseline="30000" dirty="0">
                              <a:effectLst/>
                              <a:latin typeface="+mn-lt"/>
                            </a:rPr>
                            <a:t>3</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val="1424046096"/>
                      </a:ext>
                    </a:extLst>
                  </a:tr>
                  <a:tr h="176982">
                    <a:tc>
                      <a:txBody>
                        <a:bodyPr/>
                        <a:lstStyle/>
                        <a:p>
                          <a:pPr algn="ctr" fontAlgn="ctr"/>
                          <a:r>
                            <a:rPr lang="en-US" sz="1000" b="0" i="0" u="none" strike="noStrike" dirty="0">
                              <a:solidFill>
                                <a:srgbClr val="000000"/>
                              </a:solidFill>
                              <a:effectLst/>
                              <a:latin typeface="+mn-lt"/>
                              <a:ea typeface="Segoe UI" panose="020B0502040204020203" pitchFamily="34" charset="0"/>
                              <a:cs typeface="Segoe UI" panose="020B0502040204020203" pitchFamily="34" charset="0"/>
                            </a:rPr>
                            <a:t>Spring Constant</a:t>
                          </a:r>
                        </a:p>
                      </a:txBody>
                      <a:tcPr marL="7144" marR="7144" marT="7144" marB="0" anchor="ctr"/>
                    </a:tc>
                    <a:tc>
                      <a:txBody>
                        <a:bodyPr/>
                        <a:lstStyle/>
                        <a:p>
                          <a:pPr algn="ctr" fontAlgn="ctr"/>
                          <a:r>
                            <a:rPr lang="en-US" sz="1000" u="none" strike="noStrike" dirty="0">
                              <a:effectLst/>
                              <a:latin typeface="+mn-lt"/>
                            </a:rPr>
                            <a:t> 50</a:t>
                          </a:r>
                          <a:r>
                            <a:rPr lang="en-US" sz="1000" u="none" strike="noStrike" baseline="0" dirty="0">
                              <a:effectLst/>
                              <a:latin typeface="+mn-lt"/>
                            </a:rPr>
                            <a:t> N/m</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val="10006"/>
                      </a:ext>
                    </a:extLst>
                  </a:tr>
                  <a:tr h="311944">
                    <a:tc>
                      <a:txBody>
                        <a:bodyPr/>
                        <a:lstStyle/>
                        <a:p>
                          <a:pPr algn="ctr" fontAlgn="ctr"/>
                          <a:r>
                            <a:rPr lang="en-US" sz="1000" u="none" strike="noStrike" dirty="0">
                              <a:effectLst/>
                              <a:latin typeface="+mn-lt"/>
                            </a:rPr>
                            <a:t> Coefficient of restitution</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sz="1000" u="none" strike="noStrike" dirty="0">
                              <a:effectLst/>
                              <a:latin typeface="+mn-lt"/>
                            </a:rPr>
                            <a:t> 0.9</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val="10007"/>
                      </a:ext>
                    </a:extLst>
                  </a:tr>
                  <a:tr h="176982">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en-US" altLang="ja-JP" sz="1000" u="none" strike="noStrike" dirty="0">
                              <a:effectLst/>
                              <a:latin typeface="+mn-lt"/>
                            </a:rPr>
                            <a:t> Coefficient of friction</a:t>
                          </a:r>
                        </a:p>
                      </a:txBody>
                      <a:tcPr marL="7144" marR="7144" marT="7144" marB="0" anchor="ctr"/>
                    </a:tc>
                    <a:tc>
                      <a:txBody>
                        <a:bodyPr/>
                        <a:lstStyle/>
                        <a:p>
                          <a:pPr algn="ctr" fontAlgn="ctr"/>
                          <a:r>
                            <a:rPr lang="en-US" sz="1000" u="none" strike="noStrike" dirty="0">
                              <a:effectLst/>
                              <a:latin typeface="+mn-lt"/>
                            </a:rPr>
                            <a:t> 0.3</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val="10008"/>
                      </a:ext>
                    </a:extLst>
                  </a:tr>
                </a:tbl>
              </a:graphicData>
            </a:graphic>
          </p:graphicFrame>
        </mc:Fallback>
      </mc:AlternateContent>
      <p:graphicFrame>
        <p:nvGraphicFramePr>
          <p:cNvPr id="22" name="表 21">
            <a:extLst>
              <a:ext uri="{FF2B5EF4-FFF2-40B4-BE49-F238E27FC236}">
                <a16:creationId xmlns="" xmlns:a16="http://schemas.microsoft.com/office/drawing/2014/main" id="{2270D655-C87F-499B-A725-356B0D4CC172}"/>
              </a:ext>
            </a:extLst>
          </p:cNvPr>
          <p:cNvGraphicFramePr>
            <a:graphicFrameLocks noGrp="1"/>
          </p:cNvGraphicFramePr>
          <p:nvPr>
            <p:extLst>
              <p:ext uri="{D42A27DB-BD31-4B8C-83A1-F6EECF244321}">
                <p14:modId xmlns:p14="http://schemas.microsoft.com/office/powerpoint/2010/main" val="380957778"/>
              </p:ext>
            </p:extLst>
          </p:nvPr>
        </p:nvGraphicFramePr>
        <p:xfrm>
          <a:off x="945474" y="4451008"/>
          <a:ext cx="1427460" cy="1390812"/>
        </p:xfrm>
        <a:graphic>
          <a:graphicData uri="http://schemas.openxmlformats.org/drawingml/2006/table">
            <a:tbl>
              <a:tblPr>
                <a:tableStyleId>{8EC20E35-A176-4012-BC5E-935CFFF8708E}</a:tableStyleId>
              </a:tblPr>
              <a:tblGrid>
                <a:gridCol w="713730">
                  <a:extLst>
                    <a:ext uri="{9D8B030D-6E8A-4147-A177-3AD203B41FA5}">
                      <a16:colId xmlns="" xmlns:a16="http://schemas.microsoft.com/office/drawing/2014/main" val="20000"/>
                    </a:ext>
                  </a:extLst>
                </a:gridCol>
                <a:gridCol w="713730">
                  <a:extLst>
                    <a:ext uri="{9D8B030D-6E8A-4147-A177-3AD203B41FA5}">
                      <a16:colId xmlns="" xmlns:a16="http://schemas.microsoft.com/office/drawing/2014/main" val="20001"/>
                    </a:ext>
                  </a:extLst>
                </a:gridCol>
              </a:tblGrid>
              <a:tr h="259516">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en-US" sz="1000" u="none" strike="noStrike" dirty="0">
                          <a:effectLst/>
                        </a:rPr>
                        <a:t>Diameter</a:t>
                      </a:r>
                      <a:endParaRPr lang="en-US" altLang="ja-JP" sz="1000" u="none" strike="noStrike" dirty="0">
                        <a:effectLst/>
                      </a:endParaRPr>
                    </a:p>
                  </a:txBody>
                  <a:tcPr marL="7144" marR="7144" marT="7144" marB="0" anchor="ctr"/>
                </a:tc>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en-US" altLang="ja-JP" sz="1000" u="none" strike="noStrike" dirty="0">
                          <a:effectLst/>
                        </a:rPr>
                        <a:t> 250 μm</a:t>
                      </a:r>
                    </a:p>
                  </a:txBody>
                  <a:tcPr marL="7144" marR="7144" marT="7144" marB="0" anchor="ctr"/>
                </a:tc>
                <a:extLst>
                  <a:ext uri="{0D108BD9-81ED-4DB2-BD59-A6C34878D82A}">
                    <a16:rowId xmlns="" xmlns:a16="http://schemas.microsoft.com/office/drawing/2014/main" val="10001"/>
                  </a:ext>
                </a:extLst>
              </a:tr>
              <a:tr h="260426">
                <a:tc>
                  <a:txBody>
                    <a:bodyPr/>
                    <a:lstStyle/>
                    <a:p>
                      <a:pPr algn="ctr" fontAlgn="ctr"/>
                      <a:r>
                        <a:rPr lang="en-US" sz="1000" u="none" strike="noStrike" dirty="0">
                          <a:effectLst/>
                        </a:rPr>
                        <a:t> Number of particles</a:t>
                      </a:r>
                      <a:endParaRPr lang="en-US" sz="10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sz="1000" u="none" strike="noStrike" dirty="0">
                          <a:effectLst/>
                        </a:rPr>
                        <a:t> 500,000</a:t>
                      </a:r>
                      <a:endParaRPr lang="en-US" sz="1000" b="1"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 xmlns:a16="http://schemas.microsoft.com/office/drawing/2014/main" val="10003"/>
                  </a:ext>
                </a:extLst>
              </a:tr>
              <a:tr h="295389">
                <a:tc>
                  <a:txBody>
                    <a:bodyPr/>
                    <a:lstStyle/>
                    <a:p>
                      <a:pPr algn="ctr" fontAlgn="ctr"/>
                      <a:r>
                        <a:rPr lang="en-US" sz="1000" u="none" strike="noStrike" dirty="0">
                          <a:effectLst/>
                        </a:rPr>
                        <a:t> System</a:t>
                      </a:r>
                      <a:endParaRPr lang="en-US" sz="10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altLang="ja-JP" sz="1000" u="none" strike="noStrike" dirty="0">
                          <a:effectLst/>
                        </a:rPr>
                        <a:t> Mono-dispersed</a:t>
                      </a:r>
                      <a:endParaRPr lang="ja-JP" altLang="en-US" sz="1000" b="0" i="0" u="none" strike="noStrike" dirty="0">
                        <a:solidFill>
                          <a:srgbClr val="000000"/>
                        </a:solidFill>
                        <a:effectLst/>
                        <a:latin typeface="Segoe UI" panose="020B0502040204020203" pitchFamily="34" charset="0"/>
                        <a:ea typeface="ＭＳ Ｐゴシック" panose="020B0600070205080204" pitchFamily="50" charset="-128"/>
                        <a:cs typeface="Segoe UI" panose="020B0502040204020203" pitchFamily="34" charset="0"/>
                      </a:endParaRPr>
                    </a:p>
                  </a:txBody>
                  <a:tcPr marL="7144" marR="7144" marT="7144" marB="0" anchor="ctr"/>
                </a:tc>
                <a:extLst>
                  <a:ext uri="{0D108BD9-81ED-4DB2-BD59-A6C34878D82A}">
                    <a16:rowId xmlns="" xmlns:a16="http://schemas.microsoft.com/office/drawing/2014/main" val="10004"/>
                  </a:ext>
                </a:extLst>
              </a:tr>
              <a:tr h="195464">
                <a:tc>
                  <a:txBody>
                    <a:bodyPr/>
                    <a:lstStyle/>
                    <a:p>
                      <a:pPr algn="ctr" fontAlgn="ctr"/>
                      <a:r>
                        <a:rPr lang="en-US" sz="1000" u="none" strike="noStrike" dirty="0">
                          <a:effectLst/>
                        </a:rPr>
                        <a:t> Grid size</a:t>
                      </a:r>
                      <a:endParaRPr lang="en-US" sz="10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altLang="ja-JP" sz="1000" u="none" strike="noStrike" dirty="0">
                          <a:effectLst/>
                        </a:rPr>
                        <a:t> 0.5 mm</a:t>
                      </a:r>
                      <a:endParaRPr lang="ja-JP" altLang="en-US" sz="1000" b="0" i="0" u="none" strike="noStrike" dirty="0">
                        <a:solidFill>
                          <a:srgbClr val="000000"/>
                        </a:solidFill>
                        <a:effectLst/>
                        <a:latin typeface="Segoe UI" panose="020B0502040204020203" pitchFamily="34" charset="0"/>
                        <a:ea typeface="ＭＳ Ｐゴシック" panose="020B0600070205080204" pitchFamily="50" charset="-128"/>
                        <a:cs typeface="Segoe UI" panose="020B0502040204020203" pitchFamily="34" charset="0"/>
                      </a:endParaRPr>
                    </a:p>
                  </a:txBody>
                  <a:tcPr marL="7144" marR="7144" marT="7144" marB="0" anchor="ctr"/>
                </a:tc>
                <a:extLst>
                  <a:ext uri="{0D108BD9-81ED-4DB2-BD59-A6C34878D82A}">
                    <a16:rowId xmlns="" xmlns:a16="http://schemas.microsoft.com/office/drawing/2014/main" val="10005"/>
                  </a:ext>
                </a:extLst>
              </a:tr>
              <a:tr h="260426">
                <a:tc>
                  <a:txBody>
                    <a:bodyPr/>
                    <a:lstStyle/>
                    <a:p>
                      <a:pPr algn="ctr" fontAlgn="ctr"/>
                      <a:r>
                        <a:rPr lang="en-US" sz="1000" u="none" strike="noStrike" dirty="0">
                          <a:effectLst/>
                        </a:rPr>
                        <a:t> Calculation time</a:t>
                      </a:r>
                      <a:endParaRPr lang="en-US" sz="10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sz="1000" u="none" strike="noStrike" dirty="0">
                          <a:effectLst/>
                        </a:rPr>
                        <a:t> 0.2</a:t>
                      </a:r>
                      <a:r>
                        <a:rPr lang="en-US" altLang="ja-JP" sz="1000" u="none" strike="noStrike" dirty="0">
                          <a:effectLst/>
                        </a:rPr>
                        <a:t>4</a:t>
                      </a:r>
                      <a:r>
                        <a:rPr lang="en-US" sz="1000" u="none" strike="noStrike" dirty="0">
                          <a:effectLst/>
                        </a:rPr>
                        <a:t> s</a:t>
                      </a:r>
                      <a:endParaRPr lang="en-US" sz="10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 xmlns:a16="http://schemas.microsoft.com/office/drawing/2014/main" val="10006"/>
                  </a:ext>
                </a:extLst>
              </a:tr>
            </a:tbl>
          </a:graphicData>
        </a:graphic>
      </p:graphicFrame>
      <p:sp>
        <p:nvSpPr>
          <p:cNvPr id="23" name="テキスト ボックス 22">
            <a:extLst>
              <a:ext uri="{FF2B5EF4-FFF2-40B4-BE49-F238E27FC236}">
                <a16:creationId xmlns="" xmlns:a16="http://schemas.microsoft.com/office/drawing/2014/main" id="{DEBE5114-80D2-4360-8F3D-8BD223D9AD5F}"/>
              </a:ext>
            </a:extLst>
          </p:cNvPr>
          <p:cNvSpPr txBox="1"/>
          <p:nvPr/>
        </p:nvSpPr>
        <p:spPr>
          <a:xfrm>
            <a:off x="566408" y="2151316"/>
            <a:ext cx="2151757" cy="276999"/>
          </a:xfrm>
          <a:prstGeom prst="rect">
            <a:avLst/>
          </a:prstGeom>
          <a:noFill/>
        </p:spPr>
        <p:txBody>
          <a:bodyPr wrap="square" rtlCol="0">
            <a:spAutoFit/>
          </a:bodyPr>
          <a:lstStyle/>
          <a:p>
            <a:pPr algn="ct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物性値</a:t>
            </a:r>
          </a:p>
        </p:txBody>
      </p:sp>
      <p:sp>
        <p:nvSpPr>
          <p:cNvPr id="25" name="テキスト ボックス 24">
            <a:extLst>
              <a:ext uri="{FF2B5EF4-FFF2-40B4-BE49-F238E27FC236}">
                <a16:creationId xmlns="" xmlns:a16="http://schemas.microsoft.com/office/drawing/2014/main" id="{DEBE5114-80D2-4360-8F3D-8BD223D9AD5F}"/>
              </a:ext>
            </a:extLst>
          </p:cNvPr>
          <p:cNvSpPr txBox="1"/>
          <p:nvPr/>
        </p:nvSpPr>
        <p:spPr>
          <a:xfrm>
            <a:off x="945474" y="4174009"/>
            <a:ext cx="1427460" cy="276999"/>
          </a:xfrm>
          <a:prstGeom prst="rect">
            <a:avLst/>
          </a:prstGeom>
          <a:noFill/>
        </p:spPr>
        <p:txBody>
          <a:bodyPr wrap="square" rtlCol="0" anchor="ctr">
            <a:spAutoFit/>
          </a:bodyPr>
          <a:lstStyle/>
          <a:p>
            <a:pPr algn="ct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計算条件</a:t>
            </a:r>
          </a:p>
        </p:txBody>
      </p:sp>
      <p:pic>
        <p:nvPicPr>
          <p:cNvPr id="2" name="図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13339" y="2456882"/>
            <a:ext cx="2807495" cy="3295755"/>
          </a:xfrm>
          <a:prstGeom prst="rect">
            <a:avLst/>
          </a:prstGeom>
        </p:spPr>
      </p:pic>
      <p:pic>
        <p:nvPicPr>
          <p:cNvPr id="3" name="mechanics（変換済み）">
            <a:hlinkClick r:id="" action="ppaction://media"/>
            <a:extLst>
              <a:ext uri="{FF2B5EF4-FFF2-40B4-BE49-F238E27FC236}">
                <a16:creationId xmlns="" xmlns:a16="http://schemas.microsoft.com/office/drawing/2014/main" id="{46778840-C1BC-C848-ABB2-D41BE49841D4}"/>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5913120" y="2555588"/>
            <a:ext cx="3119120" cy="3119120"/>
          </a:xfrm>
          <a:prstGeom prst="rect">
            <a:avLst/>
          </a:prstGeom>
        </p:spPr>
      </p:pic>
    </p:spTree>
    <p:extLst>
      <p:ext uri="{BB962C8B-B14F-4D97-AF65-F5344CB8AC3E}">
        <p14:creationId xmlns:p14="http://schemas.microsoft.com/office/powerpoint/2010/main" val="2030068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5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 xmlns:a16="http://schemas.microsoft.com/office/drawing/2014/main" id="{D9390133-20B6-4DB4-A745-1F47E1A2772D}"/>
              </a:ext>
            </a:extLst>
          </p:cNvPr>
          <p:cNvSpPr>
            <a:spLocks noGrp="1"/>
          </p:cNvSpPr>
          <p:nvPr>
            <p:ph type="title"/>
          </p:nvPr>
        </p:nvSpPr>
        <p:spPr>
          <a:xfrm>
            <a:off x="-1" y="0"/>
            <a:ext cx="9144000" cy="796603"/>
          </a:xfrm>
        </p:spPr>
        <p:txBody>
          <a:bodyPr>
            <a:normAutofit/>
          </a:bodyPr>
          <a:lstStyle/>
          <a:p>
            <a:pPr algn="ctr"/>
            <a:r>
              <a:rPr lang="ja-JP" altLang="en-US" dirty="0"/>
              <a:t>結果・考察</a:t>
            </a:r>
            <a:endParaRPr kumimoji="1" lang="ja-JP" altLang="en-US" sz="2400" dirty="0"/>
          </a:p>
        </p:txBody>
      </p:sp>
      <p:sp>
        <p:nvSpPr>
          <p:cNvPr id="21" name="コンテンツ プレースホルダー 5">
            <a:extLst>
              <a:ext uri="{FF2B5EF4-FFF2-40B4-BE49-F238E27FC236}">
                <a16:creationId xmlns="" xmlns:a16="http://schemas.microsoft.com/office/drawing/2014/main" id="{473FB684-98E1-41A2-821E-C6B9A252483F}"/>
              </a:ext>
            </a:extLst>
          </p:cNvPr>
          <p:cNvSpPr txBox="1">
            <a:spLocks/>
          </p:cNvSpPr>
          <p:nvPr/>
        </p:nvSpPr>
        <p:spPr>
          <a:xfrm>
            <a:off x="1327360" y="3811185"/>
            <a:ext cx="2307223" cy="35914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kumimoji="1" sz="1350" u="none"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2000" dirty="0">
                <a:ea typeface="メイリオ" panose="020B0604030504040204" pitchFamily="50" charset="-128"/>
              </a:rPr>
              <a:t>300 mm/s</a:t>
            </a:r>
            <a:endParaRPr lang="ja-JP" altLang="en-US" sz="2000" dirty="0">
              <a:ea typeface="メイリオ" panose="020B0604030504040204" pitchFamily="50" charset="-128"/>
            </a:endParaRPr>
          </a:p>
        </p:txBody>
      </p:sp>
      <p:pic>
        <p:nvPicPr>
          <p:cNvPr id="14" name="図 13"/>
          <p:cNvPicPr>
            <a:picLocks noChangeAspect="1"/>
          </p:cNvPicPr>
          <p:nvPr/>
        </p:nvPicPr>
        <p:blipFill rotWithShape="1">
          <a:blip r:embed="rId5">
            <a:extLst>
              <a:ext uri="{28A0092B-C50C-407E-A947-70E740481C1C}">
                <a14:useLocalDpi xmlns:a14="http://schemas.microsoft.com/office/drawing/2010/main" val="0"/>
              </a:ext>
            </a:extLst>
          </a:blip>
          <a:srcRect l="17055" r="17305"/>
          <a:stretch/>
        </p:blipFill>
        <p:spPr>
          <a:xfrm>
            <a:off x="36684" y="1043894"/>
            <a:ext cx="820882" cy="3126440"/>
          </a:xfrm>
          <a:prstGeom prst="rect">
            <a:avLst/>
          </a:prstGeom>
        </p:spPr>
      </p:pic>
      <p:sp>
        <p:nvSpPr>
          <p:cNvPr id="43" name="コンテンツ プレースホルダー 5">
            <a:extLst>
              <a:ext uri="{FF2B5EF4-FFF2-40B4-BE49-F238E27FC236}">
                <a16:creationId xmlns="" xmlns:a16="http://schemas.microsoft.com/office/drawing/2014/main" id="{473FB684-98E1-41A2-821E-C6B9A252483F}"/>
              </a:ext>
            </a:extLst>
          </p:cNvPr>
          <p:cNvSpPr txBox="1">
            <a:spLocks/>
          </p:cNvSpPr>
          <p:nvPr/>
        </p:nvSpPr>
        <p:spPr>
          <a:xfrm>
            <a:off x="3634584" y="3811185"/>
            <a:ext cx="2429885" cy="35914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kumimoji="1" sz="1350" u="none"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2000" dirty="0" smtClean="0">
                <a:ea typeface="メイリオ" panose="020B0604030504040204" pitchFamily="50" charset="-128"/>
              </a:rPr>
              <a:t>500 </a:t>
            </a:r>
            <a:r>
              <a:rPr lang="en-US" altLang="ja-JP" sz="2000" dirty="0">
                <a:ea typeface="メイリオ" panose="020B0604030504040204" pitchFamily="50" charset="-128"/>
              </a:rPr>
              <a:t>mm/s</a:t>
            </a:r>
            <a:endParaRPr lang="ja-JP" altLang="en-US" sz="2000" dirty="0">
              <a:ea typeface="メイリオ" panose="020B0604030504040204" pitchFamily="50" charset="-128"/>
            </a:endParaRPr>
          </a:p>
        </p:txBody>
      </p:sp>
      <p:sp>
        <p:nvSpPr>
          <p:cNvPr id="44" name="コンテンツ プレースホルダー 5">
            <a:extLst>
              <a:ext uri="{FF2B5EF4-FFF2-40B4-BE49-F238E27FC236}">
                <a16:creationId xmlns="" xmlns:a16="http://schemas.microsoft.com/office/drawing/2014/main" id="{473FB684-98E1-41A2-821E-C6B9A252483F}"/>
              </a:ext>
            </a:extLst>
          </p:cNvPr>
          <p:cNvSpPr txBox="1">
            <a:spLocks/>
          </p:cNvSpPr>
          <p:nvPr/>
        </p:nvSpPr>
        <p:spPr>
          <a:xfrm>
            <a:off x="6064470" y="3811185"/>
            <a:ext cx="2797984" cy="35914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kumimoji="1" sz="1350" u="none"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2000" dirty="0">
                <a:ea typeface="メイリオ" panose="020B0604030504040204" pitchFamily="50" charset="-128"/>
              </a:rPr>
              <a:t>7</a:t>
            </a:r>
            <a:r>
              <a:rPr lang="en-US" altLang="ja-JP" sz="2000" dirty="0" smtClean="0">
                <a:ea typeface="メイリオ" panose="020B0604030504040204" pitchFamily="50" charset="-128"/>
              </a:rPr>
              <a:t>00 </a:t>
            </a:r>
            <a:r>
              <a:rPr lang="en-US" altLang="ja-JP" sz="2000" dirty="0">
                <a:ea typeface="メイリオ" panose="020B0604030504040204" pitchFamily="50" charset="-128"/>
              </a:rPr>
              <a:t>mm/s</a:t>
            </a:r>
            <a:endParaRPr lang="ja-JP" altLang="en-US" sz="2000" dirty="0">
              <a:ea typeface="メイリオ" panose="020B0604030504040204" pitchFamily="50" charset="-128"/>
            </a:endParaRPr>
          </a:p>
        </p:txBody>
      </p:sp>
      <p:pic>
        <p:nvPicPr>
          <p:cNvPr id="19" name="357">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135394" y="1043894"/>
            <a:ext cx="7727059" cy="2575687"/>
          </a:xfrm>
          <a:prstGeom prst="rect">
            <a:avLst/>
          </a:prstGeom>
        </p:spPr>
      </p:pic>
      <p:sp>
        <p:nvSpPr>
          <p:cNvPr id="45" name="テキスト ボックス 44">
            <a:extLst>
              <a:ext uri="{FF2B5EF4-FFF2-40B4-BE49-F238E27FC236}">
                <a16:creationId xmlns="" xmlns:a16="http://schemas.microsoft.com/office/drawing/2014/main" id="{2593B1A0-6823-834D-BB53-4E3E518EA3D6}"/>
              </a:ext>
            </a:extLst>
          </p:cNvPr>
          <p:cNvSpPr txBox="1"/>
          <p:nvPr/>
        </p:nvSpPr>
        <p:spPr>
          <a:xfrm>
            <a:off x="857566" y="4669895"/>
            <a:ext cx="8004887" cy="461665"/>
          </a:xfrm>
          <a:prstGeom prst="rect">
            <a:avLst/>
          </a:prstGeom>
          <a:noFill/>
        </p:spPr>
        <p:txBody>
          <a:bodyPr wrap="square" rtlCol="0">
            <a:spAutoFit/>
          </a:bodyPr>
          <a:lstStyle/>
          <a:p>
            <a:r>
              <a:rPr lang="ja-JP" altLang="en-US" sz="2400" dirty="0" smtClean="0">
                <a:latin typeface="メイリオ" panose="020B0604030504040204" pitchFamily="50" charset="-128"/>
                <a:ea typeface="メイリオ" panose="020B0604030504040204" pitchFamily="50" charset="-128"/>
              </a:rPr>
              <a:t>・</a:t>
            </a:r>
            <a:r>
              <a:rPr lang="ja-JP" altLang="en-US" sz="2400" dirty="0">
                <a:latin typeface="メイリオ" panose="020B0604030504040204" pitchFamily="50" charset="-128"/>
                <a:ea typeface="メイリオ" panose="020B0604030504040204" pitchFamily="50" charset="-128"/>
              </a:rPr>
              <a:t>下杵の</a:t>
            </a:r>
            <a:r>
              <a:rPr lang="ja-JP" altLang="en-US" sz="2400" dirty="0" smtClean="0">
                <a:latin typeface="メイリオ" panose="020B0604030504040204" pitchFamily="50" charset="-128"/>
                <a:ea typeface="メイリオ" panose="020B0604030504040204" pitchFamily="50" charset="-128"/>
              </a:rPr>
              <a:t>降下により、粒子が勢いよく流入している</a:t>
            </a:r>
            <a:endParaRPr lang="en-US" altLang="ja-JP" sz="2400" dirty="0">
              <a:latin typeface="メイリオ" panose="020B0604030504040204" pitchFamily="50" charset="-128"/>
              <a:ea typeface="メイリオ" panose="020B0604030504040204" pitchFamily="50" charset="-128"/>
            </a:endParaRPr>
          </a:p>
        </p:txBody>
      </p:sp>
      <p:sp>
        <p:nvSpPr>
          <p:cNvPr id="46" name="テキスト ボックス 45">
            <a:extLst>
              <a:ext uri="{FF2B5EF4-FFF2-40B4-BE49-F238E27FC236}">
                <a16:creationId xmlns="" xmlns:a16="http://schemas.microsoft.com/office/drawing/2014/main" id="{2593B1A0-6823-834D-BB53-4E3E518EA3D6}"/>
              </a:ext>
            </a:extLst>
          </p:cNvPr>
          <p:cNvSpPr txBox="1"/>
          <p:nvPr/>
        </p:nvSpPr>
        <p:spPr>
          <a:xfrm>
            <a:off x="847082" y="5220647"/>
            <a:ext cx="8004887" cy="461665"/>
          </a:xfrm>
          <a:prstGeom prst="rect">
            <a:avLst/>
          </a:prstGeom>
          <a:noFill/>
        </p:spPr>
        <p:txBody>
          <a:bodyPr wrap="square" rtlCol="0">
            <a:spAutoFit/>
          </a:bodyPr>
          <a:lstStyle/>
          <a:p>
            <a:r>
              <a:rPr lang="ja-JP" altLang="en-US" sz="2400" dirty="0" smtClean="0">
                <a:latin typeface="メイリオ" panose="020B0604030504040204" pitchFamily="50" charset="-128"/>
                <a:ea typeface="メイリオ" panose="020B0604030504040204" pitchFamily="50" charset="-128"/>
              </a:rPr>
              <a:t>・下杵の降下速度の違いにより、流入の様子が異なる</a:t>
            </a:r>
            <a:endParaRPr lang="en-US" altLang="ja-JP" sz="24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256743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000"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19"/>
                </p:tgtEl>
              </p:cMediaNode>
            </p:video>
            <p:seq concurrent="1" nextAc="seek">
              <p:cTn id="8" restart="whenNotActive" fill="hold" evtFilter="cancelBubble" nodeType="interactiveSeq">
                <p:stCondLst>
                  <p:cond evt="onClick" delay="0">
                    <p:tgtEl>
                      <p:spTgt spid="1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9"/>
                                        </p:tgtEl>
                                      </p:cBhvr>
                                    </p:cmd>
                                  </p:childTnLst>
                                </p:cTn>
                              </p:par>
                            </p:childTnLst>
                          </p:cTn>
                        </p:par>
                      </p:childTnLst>
                    </p:cTn>
                  </p:par>
                </p:childTnLst>
              </p:cTn>
              <p:nextCondLst>
                <p:cond evt="onClick" delay="0">
                  <p:tgtEl>
                    <p:spTgt spid="19"/>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図 24">
            <a:extLst>
              <a:ext uri="{FF2B5EF4-FFF2-40B4-BE49-F238E27FC236}">
                <a16:creationId xmlns="" xmlns:a16="http://schemas.microsoft.com/office/drawing/2014/main" id="{1750C9CD-80C3-C249-A8BB-C2FC4022B972}"/>
              </a:ext>
            </a:extLst>
          </p:cNvPr>
          <p:cNvPicPr>
            <a:picLocks noChangeAspect="1"/>
          </p:cNvPicPr>
          <p:nvPr/>
        </p:nvPicPr>
        <p:blipFill rotWithShape="1">
          <a:blip r:embed="rId3">
            <a:extLst>
              <a:ext uri="{28A0092B-C50C-407E-A947-70E740481C1C}">
                <a14:useLocalDpi xmlns:a14="http://schemas.microsoft.com/office/drawing/2010/main" val="0"/>
              </a:ext>
            </a:extLst>
          </a:blip>
          <a:srcRect l="33432"/>
          <a:stretch/>
        </p:blipFill>
        <p:spPr>
          <a:xfrm>
            <a:off x="1300410" y="886185"/>
            <a:ext cx="3149484" cy="4731199"/>
          </a:xfrm>
          <a:prstGeom prst="rect">
            <a:avLst/>
          </a:prstGeom>
        </p:spPr>
      </p:pic>
      <p:sp>
        <p:nvSpPr>
          <p:cNvPr id="2" name="タイトル 1">
            <a:extLst>
              <a:ext uri="{FF2B5EF4-FFF2-40B4-BE49-F238E27FC236}">
                <a16:creationId xmlns="" xmlns:a16="http://schemas.microsoft.com/office/drawing/2014/main" id="{D9390133-20B6-4DB4-A745-1F47E1A2772D}"/>
              </a:ext>
            </a:extLst>
          </p:cNvPr>
          <p:cNvSpPr>
            <a:spLocks noGrp="1"/>
          </p:cNvSpPr>
          <p:nvPr>
            <p:ph type="title"/>
          </p:nvPr>
        </p:nvSpPr>
        <p:spPr>
          <a:xfrm>
            <a:off x="-1" y="0"/>
            <a:ext cx="9144000" cy="796603"/>
          </a:xfrm>
        </p:spPr>
        <p:txBody>
          <a:bodyPr>
            <a:normAutofit/>
          </a:bodyPr>
          <a:lstStyle/>
          <a:p>
            <a:pPr algn="ctr"/>
            <a:r>
              <a:rPr lang="ja-JP" altLang="en-US" dirty="0"/>
              <a:t>結果・考察</a:t>
            </a:r>
            <a:endParaRPr kumimoji="1" lang="ja-JP" altLang="en-US" sz="2400" dirty="0"/>
          </a:p>
        </p:txBody>
      </p:sp>
      <p:pic>
        <p:nvPicPr>
          <p:cNvPr id="14" name="図 13"/>
          <p:cNvPicPr>
            <a:picLocks noChangeAspect="1"/>
          </p:cNvPicPr>
          <p:nvPr/>
        </p:nvPicPr>
        <p:blipFill rotWithShape="1">
          <a:blip r:embed="rId4">
            <a:extLst>
              <a:ext uri="{28A0092B-C50C-407E-A947-70E740481C1C}">
                <a14:useLocalDpi xmlns:a14="http://schemas.microsoft.com/office/drawing/2010/main" val="0"/>
              </a:ext>
            </a:extLst>
          </a:blip>
          <a:srcRect l="17055" r="17305"/>
          <a:stretch/>
        </p:blipFill>
        <p:spPr>
          <a:xfrm>
            <a:off x="1" y="1055605"/>
            <a:ext cx="820882" cy="3126440"/>
          </a:xfrm>
          <a:prstGeom prst="rect">
            <a:avLst/>
          </a:prstGeom>
        </p:spPr>
      </p:pic>
      <p:sp>
        <p:nvSpPr>
          <p:cNvPr id="28" name="円/楕円 27">
            <a:extLst>
              <a:ext uri="{FF2B5EF4-FFF2-40B4-BE49-F238E27FC236}">
                <a16:creationId xmlns="" xmlns:a16="http://schemas.microsoft.com/office/drawing/2014/main" id="{C8C14C62-6240-8F47-B3C1-19B94689744D}"/>
              </a:ext>
            </a:extLst>
          </p:cNvPr>
          <p:cNvSpPr/>
          <p:nvPr/>
        </p:nvSpPr>
        <p:spPr>
          <a:xfrm>
            <a:off x="1513653" y="4183010"/>
            <a:ext cx="3021932" cy="883227"/>
          </a:xfrm>
          <a:prstGeom prst="ellipse">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9" name="直線矢印コネクタ 28">
            <a:extLst>
              <a:ext uri="{FF2B5EF4-FFF2-40B4-BE49-F238E27FC236}">
                <a16:creationId xmlns="" xmlns:a16="http://schemas.microsoft.com/office/drawing/2014/main" id="{124C85A8-FE20-7142-ABF8-8EE476275A73}"/>
              </a:ext>
            </a:extLst>
          </p:cNvPr>
          <p:cNvCxnSpPr>
            <a:cxnSpLocks/>
            <a:stCxn id="30" idx="1"/>
            <a:endCxn id="28" idx="6"/>
          </p:cNvCxnSpPr>
          <p:nvPr/>
        </p:nvCxnSpPr>
        <p:spPr>
          <a:xfrm flipH="1">
            <a:off x="4535585" y="4600331"/>
            <a:ext cx="544416" cy="2429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テキスト ボックス 29">
            <a:extLst>
              <a:ext uri="{FF2B5EF4-FFF2-40B4-BE49-F238E27FC236}">
                <a16:creationId xmlns="" xmlns:a16="http://schemas.microsoft.com/office/drawing/2014/main" id="{A37AF185-656C-F447-ABE0-B28457F6F3E7}"/>
              </a:ext>
            </a:extLst>
          </p:cNvPr>
          <p:cNvSpPr txBox="1"/>
          <p:nvPr/>
        </p:nvSpPr>
        <p:spPr>
          <a:xfrm>
            <a:off x="5080001" y="4369498"/>
            <a:ext cx="3381447" cy="461665"/>
          </a:xfrm>
          <a:prstGeom prst="rect">
            <a:avLst/>
          </a:prstGeom>
          <a:noFill/>
        </p:spPr>
        <p:txBody>
          <a:bodyPr wrap="square" rtlCol="0">
            <a:spAutoFit/>
          </a:bodyPr>
          <a:lstStyle/>
          <a:p>
            <a:r>
              <a:rPr kumimoji="1" lang="ja-JP" altLang="en-US" sz="2400" dirty="0"/>
              <a:t>充填量に差がない</a:t>
            </a:r>
          </a:p>
        </p:txBody>
      </p:sp>
      <p:sp>
        <p:nvSpPr>
          <p:cNvPr id="37" name="円/楕円 36">
            <a:extLst>
              <a:ext uri="{FF2B5EF4-FFF2-40B4-BE49-F238E27FC236}">
                <a16:creationId xmlns="" xmlns:a16="http://schemas.microsoft.com/office/drawing/2014/main" id="{6718002E-D15B-CB49-9814-8C51E2BF89C3}"/>
              </a:ext>
            </a:extLst>
          </p:cNvPr>
          <p:cNvSpPr/>
          <p:nvPr/>
        </p:nvSpPr>
        <p:spPr>
          <a:xfrm>
            <a:off x="1388586" y="1085077"/>
            <a:ext cx="2973132" cy="677954"/>
          </a:xfrm>
          <a:prstGeom prst="ellipse">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テキスト ボックス 37">
            <a:extLst>
              <a:ext uri="{FF2B5EF4-FFF2-40B4-BE49-F238E27FC236}">
                <a16:creationId xmlns="" xmlns:a16="http://schemas.microsoft.com/office/drawing/2014/main" id="{2593B1A0-6823-834D-BB53-4E3E518EA3D6}"/>
              </a:ext>
            </a:extLst>
          </p:cNvPr>
          <p:cNvSpPr txBox="1"/>
          <p:nvPr/>
        </p:nvSpPr>
        <p:spPr>
          <a:xfrm>
            <a:off x="5008881" y="1122537"/>
            <a:ext cx="3982720" cy="830997"/>
          </a:xfrm>
          <a:prstGeom prst="rect">
            <a:avLst/>
          </a:prstGeom>
          <a:noFill/>
        </p:spPr>
        <p:txBody>
          <a:bodyPr wrap="square" rtlCol="0">
            <a:spAutoFit/>
          </a:bodyPr>
          <a:lstStyle/>
          <a:p>
            <a:r>
              <a:rPr lang="ja-JP" altLang="en-US" sz="2400" dirty="0"/>
              <a:t>下杵の降下</a:t>
            </a:r>
            <a:r>
              <a:rPr lang="ja-JP" altLang="en-US" sz="2400" dirty="0" smtClean="0"/>
              <a:t>速度に比例して、粒子</a:t>
            </a:r>
            <a:r>
              <a:rPr lang="ja-JP" altLang="en-US" sz="2400" dirty="0"/>
              <a:t>、空気ともに</a:t>
            </a:r>
            <a:r>
              <a:rPr lang="ja-JP" altLang="en-US" sz="2400" dirty="0" smtClean="0"/>
              <a:t>多く流入</a:t>
            </a:r>
            <a:endParaRPr lang="en-US" altLang="ja-JP" sz="2400" dirty="0"/>
          </a:p>
        </p:txBody>
      </p:sp>
      <p:pic>
        <p:nvPicPr>
          <p:cNvPr id="24" name="図 23">
            <a:extLst>
              <a:ext uri="{FF2B5EF4-FFF2-40B4-BE49-F238E27FC236}">
                <a16:creationId xmlns="" xmlns:a16="http://schemas.microsoft.com/office/drawing/2014/main" id="{1750C9CD-80C3-C249-A8BB-C2FC4022B972}"/>
              </a:ext>
            </a:extLst>
          </p:cNvPr>
          <p:cNvPicPr>
            <a:picLocks noChangeAspect="1"/>
          </p:cNvPicPr>
          <p:nvPr/>
        </p:nvPicPr>
        <p:blipFill rotWithShape="1">
          <a:blip r:embed="rId3">
            <a:extLst>
              <a:ext uri="{28A0092B-C50C-407E-A947-70E740481C1C}">
                <a14:useLocalDpi xmlns:a14="http://schemas.microsoft.com/office/drawing/2010/main" val="0"/>
              </a:ext>
            </a:extLst>
          </a:blip>
          <a:srcRect r="88150" b="-426"/>
          <a:stretch/>
        </p:blipFill>
        <p:spPr>
          <a:xfrm>
            <a:off x="727263" y="905969"/>
            <a:ext cx="573146" cy="4844591"/>
          </a:xfrm>
          <a:prstGeom prst="rect">
            <a:avLst/>
          </a:prstGeom>
        </p:spPr>
      </p:pic>
      <p:cxnSp>
        <p:nvCxnSpPr>
          <p:cNvPr id="39" name="直線矢印コネクタ 38">
            <a:extLst>
              <a:ext uri="{FF2B5EF4-FFF2-40B4-BE49-F238E27FC236}">
                <a16:creationId xmlns="" xmlns:a16="http://schemas.microsoft.com/office/drawing/2014/main" id="{E1985C01-FDED-5247-BE0E-63F8FECF6E98}"/>
              </a:ext>
            </a:extLst>
          </p:cNvPr>
          <p:cNvCxnSpPr>
            <a:cxnSpLocks/>
            <a:stCxn id="38" idx="1"/>
            <a:endCxn id="37" idx="6"/>
          </p:cNvCxnSpPr>
          <p:nvPr/>
        </p:nvCxnSpPr>
        <p:spPr>
          <a:xfrm flipH="1" flipV="1">
            <a:off x="4361718" y="1424054"/>
            <a:ext cx="647163" cy="11398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9" name="下矢印 58">
            <a:extLst>
              <a:ext uri="{FF2B5EF4-FFF2-40B4-BE49-F238E27FC236}">
                <a16:creationId xmlns="" xmlns:a16="http://schemas.microsoft.com/office/drawing/2014/main" id="{89879F9C-7D84-AB49-AC6E-7010B58C7A0E}"/>
              </a:ext>
            </a:extLst>
          </p:cNvPr>
          <p:cNvSpPr/>
          <p:nvPr/>
        </p:nvSpPr>
        <p:spPr>
          <a:xfrm rot="16200000">
            <a:off x="737019" y="5559474"/>
            <a:ext cx="557260" cy="511966"/>
          </a:xfrm>
          <a:prstGeom prst="downArrow">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 name="コンテンツ プレースホルダー 16">
            <a:extLst>
              <a:ext uri="{FF2B5EF4-FFF2-40B4-BE49-F238E27FC236}">
                <a16:creationId xmlns="" xmlns:a16="http://schemas.microsoft.com/office/drawing/2014/main" id="{C6CCBA17-3995-2749-B896-342F1BFC271C}"/>
              </a:ext>
            </a:extLst>
          </p:cNvPr>
          <p:cNvSpPr txBox="1">
            <a:spLocks/>
          </p:cNvSpPr>
          <p:nvPr/>
        </p:nvSpPr>
        <p:spPr>
          <a:xfrm>
            <a:off x="1446284" y="5622667"/>
            <a:ext cx="6397845" cy="47142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kumimoji="1" sz="1500" u="none"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400" dirty="0" smtClean="0">
                <a:solidFill>
                  <a:srgbClr val="FF0000"/>
                </a:solidFill>
                <a:latin typeface="Arial" panose="020B0604020202020204" pitchFamily="34" charset="0"/>
                <a:ea typeface="メイリオ" panose="020B0604030504040204" pitchFamily="50" charset="-128"/>
                <a:cs typeface="Arial" panose="020B0604020202020204" pitchFamily="34" charset="0"/>
              </a:rPr>
              <a:t>充填</a:t>
            </a:r>
            <a:r>
              <a:rPr lang="ja-JP" altLang="en-US" sz="2400" dirty="0">
                <a:solidFill>
                  <a:srgbClr val="FF0000"/>
                </a:solidFill>
                <a:latin typeface="Arial" panose="020B0604020202020204" pitchFamily="34" charset="0"/>
                <a:ea typeface="メイリオ" panose="020B0604030504040204" pitchFamily="50" charset="-128"/>
                <a:cs typeface="Arial" panose="020B0604020202020204" pitchFamily="34" charset="0"/>
              </a:rPr>
              <a:t>完了時間</a:t>
            </a:r>
            <a:r>
              <a:rPr lang="ja-JP" altLang="en-US" sz="2400" dirty="0">
                <a:solidFill>
                  <a:srgbClr val="FF0000"/>
                </a:solidFill>
                <a:latin typeface="Arial" panose="020B0604020202020204" pitchFamily="34" charset="0"/>
                <a:ea typeface="メイリオ" panose="020B0604030504040204" pitchFamily="50" charset="-128"/>
                <a:cs typeface="Arial" panose="020B0604020202020204" pitchFamily="34" charset="0"/>
              </a:rPr>
              <a:t>は下杵の降下速度</a:t>
            </a:r>
            <a:r>
              <a:rPr lang="ja-JP" altLang="en-US" sz="2400" dirty="0" smtClean="0">
                <a:solidFill>
                  <a:srgbClr val="FF0000"/>
                </a:solidFill>
                <a:latin typeface="Arial" panose="020B0604020202020204" pitchFamily="34" charset="0"/>
                <a:ea typeface="メイリオ" panose="020B0604030504040204" pitchFamily="50" charset="-128"/>
                <a:cs typeface="Arial" panose="020B0604020202020204" pitchFamily="34" charset="0"/>
              </a:rPr>
              <a:t>に比例しない</a:t>
            </a:r>
            <a:endParaRPr lang="en-US" altLang="ja-JP" sz="2400" dirty="0">
              <a:solidFill>
                <a:srgbClr val="FF0000"/>
              </a:solidFill>
              <a:latin typeface="Arial" panose="020B0604020202020204" pitchFamily="34" charset="0"/>
              <a:ea typeface="メイリオ" panose="020B0604030504040204" pitchFamily="50" charset="-128"/>
              <a:cs typeface="Arial" panose="020B0604020202020204" pitchFamily="34" charset="0"/>
            </a:endParaRPr>
          </a:p>
        </p:txBody>
      </p:sp>
      <p:sp>
        <p:nvSpPr>
          <p:cNvPr id="31" name="円/楕円 30">
            <a:extLst>
              <a:ext uri="{FF2B5EF4-FFF2-40B4-BE49-F238E27FC236}">
                <a16:creationId xmlns="" xmlns:a16="http://schemas.microsoft.com/office/drawing/2014/main" id="{6718002E-D15B-CB49-9814-8C51E2BF89C3}"/>
              </a:ext>
            </a:extLst>
          </p:cNvPr>
          <p:cNvSpPr/>
          <p:nvPr/>
        </p:nvSpPr>
        <p:spPr>
          <a:xfrm>
            <a:off x="1446284" y="3147001"/>
            <a:ext cx="2985140" cy="763744"/>
          </a:xfrm>
          <a:prstGeom prst="ellipse">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2" name="直線矢印コネクタ 31">
            <a:extLst>
              <a:ext uri="{FF2B5EF4-FFF2-40B4-BE49-F238E27FC236}">
                <a16:creationId xmlns="" xmlns:a16="http://schemas.microsoft.com/office/drawing/2014/main" id="{E1985C01-FDED-5247-BE0E-63F8FECF6E98}"/>
              </a:ext>
            </a:extLst>
          </p:cNvPr>
          <p:cNvCxnSpPr>
            <a:cxnSpLocks/>
            <a:stCxn id="33" idx="1"/>
            <a:endCxn id="31" idx="6"/>
          </p:cNvCxnSpPr>
          <p:nvPr/>
        </p:nvCxnSpPr>
        <p:spPr>
          <a:xfrm flipH="1">
            <a:off x="4431424" y="3366773"/>
            <a:ext cx="648577" cy="1621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テキスト ボックス 32">
            <a:extLst>
              <a:ext uri="{FF2B5EF4-FFF2-40B4-BE49-F238E27FC236}">
                <a16:creationId xmlns="" xmlns:a16="http://schemas.microsoft.com/office/drawing/2014/main" id="{2593B1A0-6823-834D-BB53-4E3E518EA3D6}"/>
              </a:ext>
            </a:extLst>
          </p:cNvPr>
          <p:cNvSpPr txBox="1"/>
          <p:nvPr/>
        </p:nvSpPr>
        <p:spPr>
          <a:xfrm>
            <a:off x="5080001" y="3135940"/>
            <a:ext cx="4063999" cy="461665"/>
          </a:xfrm>
          <a:prstGeom prst="rect">
            <a:avLst/>
          </a:prstGeom>
          <a:noFill/>
        </p:spPr>
        <p:txBody>
          <a:bodyPr wrap="square" rtlCol="0">
            <a:spAutoFit/>
          </a:bodyPr>
          <a:lstStyle/>
          <a:p>
            <a:r>
              <a:rPr lang="ja-JP" altLang="en-US" sz="2400" dirty="0"/>
              <a:t>粒子が中心部分に集まる</a:t>
            </a:r>
            <a:endParaRPr lang="en-US" altLang="ja-JP" sz="2400" dirty="0"/>
          </a:p>
        </p:txBody>
      </p:sp>
      <p:pic>
        <p:nvPicPr>
          <p:cNvPr id="41" name="図 4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35585" y="1374204"/>
            <a:ext cx="4241948" cy="3181461"/>
          </a:xfrm>
          <a:prstGeom prst="rect">
            <a:avLst/>
          </a:prstGeom>
        </p:spPr>
      </p:pic>
      <p:sp>
        <p:nvSpPr>
          <p:cNvPr id="42" name="テキスト ボックス 41"/>
          <p:cNvSpPr txBox="1"/>
          <p:nvPr/>
        </p:nvSpPr>
        <p:spPr>
          <a:xfrm>
            <a:off x="4535585" y="4470112"/>
            <a:ext cx="4241948" cy="369332"/>
          </a:xfrm>
          <a:prstGeom prst="rect">
            <a:avLst/>
          </a:prstGeom>
          <a:solidFill>
            <a:schemeClr val="bg1"/>
          </a:solidFill>
        </p:spPr>
        <p:txBody>
          <a:bodyPr wrap="square" rtlCol="0">
            <a:spAutoFit/>
          </a:bodyPr>
          <a:lstStyle/>
          <a:p>
            <a:pPr algn="ctr"/>
            <a:r>
              <a:rPr lang="ja-JP" altLang="en-US" dirty="0"/>
              <a:t>下杵の降下速度と充填完了時間の関係</a:t>
            </a:r>
            <a:endParaRPr kumimoji="1" lang="ja-JP" altLang="en-US" dirty="0"/>
          </a:p>
        </p:txBody>
      </p:sp>
    </p:spTree>
    <p:extLst>
      <p:ext uri="{BB962C8B-B14F-4D97-AF65-F5344CB8AC3E}">
        <p14:creationId xmlns:p14="http://schemas.microsoft.com/office/powerpoint/2010/main" val="2001238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randombar(horizontal)">
                                      <p:cBhvr>
                                        <p:cTn id="7" dur="500"/>
                                        <p:tgtEl>
                                          <p:spTgt spid="37"/>
                                        </p:tgtEl>
                                      </p:cBhvr>
                                    </p:animEffect>
                                  </p:childTnLst>
                                </p:cTn>
                              </p:par>
                              <p:par>
                                <p:cTn id="8" presetID="14" presetClass="entr" presetSubtype="10" fill="hold" nodeType="with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randombar(horizontal)">
                                      <p:cBhvr>
                                        <p:cTn id="10" dur="500"/>
                                        <p:tgtEl>
                                          <p:spTgt spid="39"/>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randombar(horizontal)">
                                      <p:cBhvr>
                                        <p:cTn id="13" dur="500"/>
                                        <p:tgtEl>
                                          <p:spTgt spid="38"/>
                                        </p:tgtEl>
                                      </p:cBhvr>
                                    </p:animEffect>
                                  </p:childTnLst>
                                </p:cTn>
                              </p:par>
                            </p:childTnLst>
                          </p:cTn>
                        </p:par>
                      </p:childTnLst>
                    </p:cTn>
                  </p:par>
                  <p:par>
                    <p:cTn id="14" fill="hold">
                      <p:stCondLst>
                        <p:cond delay="indefinite"/>
                      </p:stCondLst>
                      <p:childTnLst>
                        <p:par>
                          <p:cTn id="15" fill="hold">
                            <p:stCondLst>
                              <p:cond delay="0"/>
                            </p:stCondLst>
                            <p:childTnLst>
                              <p:par>
                                <p:cTn id="16" presetID="14" presetClass="entr" presetSubtype="10" fill="hold" grpId="0" nodeType="clickEffect">
                                  <p:stCondLst>
                                    <p:cond delay="0"/>
                                  </p:stCondLst>
                                  <p:childTnLst>
                                    <p:set>
                                      <p:cBhvr>
                                        <p:cTn id="17" dur="1" fill="hold">
                                          <p:stCondLst>
                                            <p:cond delay="0"/>
                                          </p:stCondLst>
                                        </p:cTn>
                                        <p:tgtEl>
                                          <p:spTgt spid="31"/>
                                        </p:tgtEl>
                                        <p:attrNameLst>
                                          <p:attrName>style.visibility</p:attrName>
                                        </p:attrNameLst>
                                      </p:cBhvr>
                                      <p:to>
                                        <p:strVal val="visible"/>
                                      </p:to>
                                    </p:set>
                                    <p:animEffect transition="in" filter="randombar(horizontal)">
                                      <p:cBhvr>
                                        <p:cTn id="18" dur="500"/>
                                        <p:tgtEl>
                                          <p:spTgt spid="31"/>
                                        </p:tgtEl>
                                      </p:cBhvr>
                                    </p:animEffect>
                                  </p:childTnLst>
                                </p:cTn>
                              </p:par>
                              <p:par>
                                <p:cTn id="19" presetID="14" presetClass="entr" presetSubtype="10" fill="hold" nodeType="withEffect">
                                  <p:stCondLst>
                                    <p:cond delay="0"/>
                                  </p:stCondLst>
                                  <p:childTnLst>
                                    <p:set>
                                      <p:cBhvr>
                                        <p:cTn id="20" dur="1" fill="hold">
                                          <p:stCondLst>
                                            <p:cond delay="0"/>
                                          </p:stCondLst>
                                        </p:cTn>
                                        <p:tgtEl>
                                          <p:spTgt spid="32"/>
                                        </p:tgtEl>
                                        <p:attrNameLst>
                                          <p:attrName>style.visibility</p:attrName>
                                        </p:attrNameLst>
                                      </p:cBhvr>
                                      <p:to>
                                        <p:strVal val="visible"/>
                                      </p:to>
                                    </p:set>
                                    <p:animEffect transition="in" filter="randombar(horizontal)">
                                      <p:cBhvr>
                                        <p:cTn id="21" dur="500"/>
                                        <p:tgtEl>
                                          <p:spTgt spid="32"/>
                                        </p:tgtEl>
                                      </p:cBhvr>
                                    </p:animEffect>
                                  </p:childTnLst>
                                </p:cTn>
                              </p:par>
                              <p:par>
                                <p:cTn id="22" presetID="14" presetClass="entr" presetSubtype="10" fill="hold" grpId="0" nodeType="withEffect">
                                  <p:stCondLst>
                                    <p:cond delay="0"/>
                                  </p:stCondLst>
                                  <p:childTnLst>
                                    <p:set>
                                      <p:cBhvr>
                                        <p:cTn id="23" dur="1" fill="hold">
                                          <p:stCondLst>
                                            <p:cond delay="0"/>
                                          </p:stCondLst>
                                        </p:cTn>
                                        <p:tgtEl>
                                          <p:spTgt spid="33"/>
                                        </p:tgtEl>
                                        <p:attrNameLst>
                                          <p:attrName>style.visibility</p:attrName>
                                        </p:attrNameLst>
                                      </p:cBhvr>
                                      <p:to>
                                        <p:strVal val="visible"/>
                                      </p:to>
                                    </p:set>
                                    <p:animEffect transition="in" filter="randombar(horizontal)">
                                      <p:cBhvr>
                                        <p:cTn id="24" dur="500"/>
                                        <p:tgtEl>
                                          <p:spTgt spid="33"/>
                                        </p:tgtEl>
                                      </p:cBhvr>
                                    </p:animEffect>
                                  </p:childTnLst>
                                </p:cTn>
                              </p:par>
                            </p:childTnLst>
                          </p:cTn>
                        </p:par>
                      </p:childTnLst>
                    </p:cTn>
                  </p:par>
                  <p:par>
                    <p:cTn id="25" fill="hold">
                      <p:stCondLst>
                        <p:cond delay="indefinite"/>
                      </p:stCondLst>
                      <p:childTnLst>
                        <p:par>
                          <p:cTn id="26" fill="hold">
                            <p:stCondLst>
                              <p:cond delay="0"/>
                            </p:stCondLst>
                            <p:childTnLst>
                              <p:par>
                                <p:cTn id="27" presetID="14" presetClass="entr" presetSubtype="10" fill="hold" nodeType="clickEffect">
                                  <p:stCondLst>
                                    <p:cond delay="0"/>
                                  </p:stCondLst>
                                  <p:childTnLst>
                                    <p:set>
                                      <p:cBhvr>
                                        <p:cTn id="28" dur="1" fill="hold">
                                          <p:stCondLst>
                                            <p:cond delay="0"/>
                                          </p:stCondLst>
                                        </p:cTn>
                                        <p:tgtEl>
                                          <p:spTgt spid="29"/>
                                        </p:tgtEl>
                                        <p:attrNameLst>
                                          <p:attrName>style.visibility</p:attrName>
                                        </p:attrNameLst>
                                      </p:cBhvr>
                                      <p:to>
                                        <p:strVal val="visible"/>
                                      </p:to>
                                    </p:set>
                                    <p:animEffect transition="in" filter="randombar(horizontal)">
                                      <p:cBhvr>
                                        <p:cTn id="29" dur="500"/>
                                        <p:tgtEl>
                                          <p:spTgt spid="29"/>
                                        </p:tgtEl>
                                      </p:cBhvr>
                                    </p:animEffect>
                                  </p:childTnLst>
                                </p:cTn>
                              </p:par>
                              <p:par>
                                <p:cTn id="30" presetID="14" presetClass="entr" presetSubtype="10" fill="hold" grpId="0" nodeType="withEffect">
                                  <p:stCondLst>
                                    <p:cond delay="0"/>
                                  </p:stCondLst>
                                  <p:childTnLst>
                                    <p:set>
                                      <p:cBhvr>
                                        <p:cTn id="31" dur="1" fill="hold">
                                          <p:stCondLst>
                                            <p:cond delay="0"/>
                                          </p:stCondLst>
                                        </p:cTn>
                                        <p:tgtEl>
                                          <p:spTgt spid="28"/>
                                        </p:tgtEl>
                                        <p:attrNameLst>
                                          <p:attrName>style.visibility</p:attrName>
                                        </p:attrNameLst>
                                      </p:cBhvr>
                                      <p:to>
                                        <p:strVal val="visible"/>
                                      </p:to>
                                    </p:set>
                                    <p:animEffect transition="in" filter="randombar(horizontal)">
                                      <p:cBhvr>
                                        <p:cTn id="32" dur="500"/>
                                        <p:tgtEl>
                                          <p:spTgt spid="28"/>
                                        </p:tgtEl>
                                      </p:cBhvr>
                                    </p:animEffect>
                                  </p:childTnLst>
                                </p:cTn>
                              </p:par>
                              <p:par>
                                <p:cTn id="33" presetID="14" presetClass="entr" presetSubtype="10" fill="hold" grpId="0" nodeType="withEffect">
                                  <p:stCondLst>
                                    <p:cond delay="0"/>
                                  </p:stCondLst>
                                  <p:childTnLst>
                                    <p:set>
                                      <p:cBhvr>
                                        <p:cTn id="34" dur="1" fill="hold">
                                          <p:stCondLst>
                                            <p:cond delay="0"/>
                                          </p:stCondLst>
                                        </p:cTn>
                                        <p:tgtEl>
                                          <p:spTgt spid="30"/>
                                        </p:tgtEl>
                                        <p:attrNameLst>
                                          <p:attrName>style.visibility</p:attrName>
                                        </p:attrNameLst>
                                      </p:cBhvr>
                                      <p:to>
                                        <p:strVal val="visible"/>
                                      </p:to>
                                    </p:set>
                                    <p:animEffect transition="in" filter="randombar(horizontal)">
                                      <p:cBhvr>
                                        <p:cTn id="35" dur="500"/>
                                        <p:tgtEl>
                                          <p:spTgt spid="30"/>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41"/>
                                        </p:tgtEl>
                                        <p:attrNameLst>
                                          <p:attrName>style.visibility</p:attrName>
                                        </p:attrNameLst>
                                      </p:cBhvr>
                                      <p:to>
                                        <p:strVal val="visible"/>
                                      </p:to>
                                    </p:set>
                                    <p:animEffect transition="in" filter="fade">
                                      <p:cBhvr>
                                        <p:cTn id="40" dur="500"/>
                                        <p:tgtEl>
                                          <p:spTgt spid="41"/>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42"/>
                                        </p:tgtEl>
                                        <p:attrNameLst>
                                          <p:attrName>style.visibility</p:attrName>
                                        </p:attrNameLst>
                                      </p:cBhvr>
                                      <p:to>
                                        <p:strVal val="visible"/>
                                      </p:to>
                                    </p:set>
                                    <p:animEffect transition="in" filter="fade">
                                      <p:cBhvr>
                                        <p:cTn id="43" dur="500"/>
                                        <p:tgtEl>
                                          <p:spTgt spid="42"/>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59"/>
                                        </p:tgtEl>
                                        <p:attrNameLst>
                                          <p:attrName>style.visibility</p:attrName>
                                        </p:attrNameLst>
                                      </p:cBhvr>
                                      <p:to>
                                        <p:strVal val="visible"/>
                                      </p:to>
                                    </p:set>
                                    <p:animEffect transition="in" filter="fade">
                                      <p:cBhvr>
                                        <p:cTn id="48" dur="500"/>
                                        <p:tgtEl>
                                          <p:spTgt spid="59"/>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60"/>
                                        </p:tgtEl>
                                        <p:attrNameLst>
                                          <p:attrName>style.visibility</p:attrName>
                                        </p:attrNameLst>
                                      </p:cBhvr>
                                      <p:to>
                                        <p:strVal val="visible"/>
                                      </p:to>
                                    </p:set>
                                    <p:animEffect transition="in" filter="fade">
                                      <p:cBhvr>
                                        <p:cTn id="51"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30" grpId="0"/>
      <p:bldP spid="37" grpId="0" animBg="1"/>
      <p:bldP spid="38" grpId="0"/>
      <p:bldP spid="59" grpId="0" animBg="1"/>
      <p:bldP spid="60" grpId="0"/>
      <p:bldP spid="31" grpId="0" animBg="1"/>
      <p:bldP spid="33" grpId="0"/>
      <p:bldP spid="4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3156" y="824638"/>
            <a:ext cx="4207719" cy="3155789"/>
          </a:xfrm>
          <a:prstGeom prst="rect">
            <a:avLst/>
          </a:prstGeom>
        </p:spPr>
      </p:pic>
      <p:sp>
        <p:nvSpPr>
          <p:cNvPr id="2" name="タイトル 1">
            <a:extLst>
              <a:ext uri="{FF2B5EF4-FFF2-40B4-BE49-F238E27FC236}">
                <a16:creationId xmlns="" xmlns:a16="http://schemas.microsoft.com/office/drawing/2014/main" id="{D9390133-20B6-4DB4-A745-1F47E1A2772D}"/>
              </a:ext>
            </a:extLst>
          </p:cNvPr>
          <p:cNvSpPr>
            <a:spLocks noGrp="1"/>
          </p:cNvSpPr>
          <p:nvPr>
            <p:ph type="title"/>
          </p:nvPr>
        </p:nvSpPr>
        <p:spPr>
          <a:xfrm>
            <a:off x="-1" y="0"/>
            <a:ext cx="9144001" cy="796603"/>
          </a:xfrm>
        </p:spPr>
        <p:txBody>
          <a:bodyPr>
            <a:normAutofit/>
          </a:bodyPr>
          <a:lstStyle/>
          <a:p>
            <a:pPr algn="ctr"/>
            <a:r>
              <a:rPr lang="ja-JP" altLang="en-US" dirty="0"/>
              <a:t>結果・考察</a:t>
            </a:r>
            <a:endParaRPr kumimoji="1" lang="ja-JP" altLang="en-US" sz="2400" dirty="0"/>
          </a:p>
        </p:txBody>
      </p:sp>
      <p:sp>
        <p:nvSpPr>
          <p:cNvPr id="16" name="角丸四角形 15">
            <a:extLst>
              <a:ext uri="{FF2B5EF4-FFF2-40B4-BE49-F238E27FC236}">
                <a16:creationId xmlns="" xmlns:a16="http://schemas.microsoft.com/office/drawing/2014/main" id="{F7F25173-3862-0D40-9BC3-7724C7112FA2}"/>
              </a:ext>
            </a:extLst>
          </p:cNvPr>
          <p:cNvSpPr/>
          <p:nvPr/>
        </p:nvSpPr>
        <p:spPr>
          <a:xfrm>
            <a:off x="601088" y="1181656"/>
            <a:ext cx="574274" cy="1395837"/>
          </a:xfrm>
          <a:prstGeom prst="round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4" name="角丸四角形 23">
            <a:extLst>
              <a:ext uri="{FF2B5EF4-FFF2-40B4-BE49-F238E27FC236}">
                <a16:creationId xmlns="" xmlns:a16="http://schemas.microsoft.com/office/drawing/2014/main" id="{F7F25173-3862-0D40-9BC3-7724C7112FA2}"/>
              </a:ext>
            </a:extLst>
          </p:cNvPr>
          <p:cNvSpPr/>
          <p:nvPr/>
        </p:nvSpPr>
        <p:spPr>
          <a:xfrm>
            <a:off x="2015775" y="2149142"/>
            <a:ext cx="1198430" cy="1095421"/>
          </a:xfrm>
          <a:prstGeom prst="round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8" name="テキスト ボックス 27">
            <a:extLst>
              <a:ext uri="{FF2B5EF4-FFF2-40B4-BE49-F238E27FC236}">
                <a16:creationId xmlns="" xmlns:a16="http://schemas.microsoft.com/office/drawing/2014/main" id="{2593B1A0-6823-834D-BB53-4E3E518EA3D6}"/>
              </a:ext>
            </a:extLst>
          </p:cNvPr>
          <p:cNvSpPr txBox="1"/>
          <p:nvPr/>
        </p:nvSpPr>
        <p:spPr>
          <a:xfrm>
            <a:off x="740332" y="5871583"/>
            <a:ext cx="2964584" cy="307777"/>
          </a:xfrm>
          <a:prstGeom prst="rect">
            <a:avLst/>
          </a:prstGeom>
          <a:noFill/>
        </p:spPr>
        <p:txBody>
          <a:bodyPr wrap="square" rtlCol="0">
            <a:spAutoFit/>
          </a:bodyPr>
          <a:lstStyle/>
          <a:p>
            <a:pPr algn="ctr"/>
            <a:r>
              <a:rPr lang="ja-JP" altLang="en-US" sz="1400" dirty="0"/>
              <a:t>フラックスの測定箇所</a:t>
            </a:r>
            <a:endParaRPr lang="en-US" altLang="ja-JP" sz="1400" dirty="0"/>
          </a:p>
        </p:txBody>
      </p:sp>
      <p:pic>
        <p:nvPicPr>
          <p:cNvPr id="4" name="図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0332" y="4389291"/>
            <a:ext cx="2964584" cy="1482292"/>
          </a:xfrm>
          <a:prstGeom prst="rect">
            <a:avLst/>
          </a:prstGeom>
        </p:spPr>
      </p:pic>
      <p:sp>
        <p:nvSpPr>
          <p:cNvPr id="19" name="テキスト ボックス 18">
            <a:extLst>
              <a:ext uri="{FF2B5EF4-FFF2-40B4-BE49-F238E27FC236}">
                <a16:creationId xmlns="" xmlns:a16="http://schemas.microsoft.com/office/drawing/2014/main" id="{2593B1A0-6823-834D-BB53-4E3E518EA3D6}"/>
              </a:ext>
            </a:extLst>
          </p:cNvPr>
          <p:cNvSpPr txBox="1"/>
          <p:nvPr/>
        </p:nvSpPr>
        <p:spPr>
          <a:xfrm>
            <a:off x="4536891" y="2141858"/>
            <a:ext cx="4449264" cy="923330"/>
          </a:xfrm>
          <a:prstGeom prst="rect">
            <a:avLst/>
          </a:prstGeom>
          <a:noFill/>
        </p:spPr>
        <p:txBody>
          <a:bodyPr wrap="square" rtlCol="0">
            <a:spAutoFit/>
          </a:bodyPr>
          <a:lstStyle/>
          <a:p>
            <a:r>
              <a:rPr lang="ja-JP" altLang="en-US" dirty="0" smtClean="0">
                <a:solidFill>
                  <a:srgbClr val="FF0000"/>
                </a:solidFill>
                <a:latin typeface="メイリオ" panose="020B0604030504040204" pitchFamily="50" charset="-128"/>
                <a:ea typeface="メイリオ" panose="020B0604030504040204" pitchFamily="50" charset="-128"/>
              </a:rPr>
              <a:t>下杵</a:t>
            </a:r>
            <a:r>
              <a:rPr lang="ja-JP" altLang="en-US" dirty="0">
                <a:solidFill>
                  <a:srgbClr val="FF0000"/>
                </a:solidFill>
                <a:latin typeface="メイリオ" panose="020B0604030504040204" pitchFamily="50" charset="-128"/>
                <a:ea typeface="メイリオ" panose="020B0604030504040204" pitchFamily="50" charset="-128"/>
              </a:rPr>
              <a:t>降下の瞬間の</a:t>
            </a:r>
            <a:r>
              <a:rPr lang="ja-JP" altLang="en-US" dirty="0" smtClean="0">
                <a:solidFill>
                  <a:srgbClr val="FF0000"/>
                </a:solidFill>
                <a:latin typeface="メイリオ" panose="020B0604030504040204" pitchFamily="50" charset="-128"/>
                <a:ea typeface="メイリオ" panose="020B0604030504040204" pitchFamily="50" charset="-128"/>
              </a:rPr>
              <a:t>作用</a:t>
            </a:r>
            <a:r>
              <a:rPr lang="ja-JP" altLang="en-US" dirty="0" smtClean="0">
                <a:latin typeface="メイリオ" panose="020B0604030504040204" pitchFamily="50" charset="-128"/>
                <a:ea typeface="メイリオ" panose="020B0604030504040204" pitchFamily="50" charset="-128"/>
              </a:rPr>
              <a:t>によってフラックスが高くなっている。</a:t>
            </a:r>
            <a:endParaRPr lang="en-US" altLang="ja-JP" dirty="0">
              <a:latin typeface="メイリオ" panose="020B0604030504040204" pitchFamily="50" charset="-128"/>
              <a:ea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rPr>
              <a:t>下杵の</a:t>
            </a:r>
            <a:r>
              <a:rPr lang="ja-JP" altLang="en-US" dirty="0" smtClean="0">
                <a:latin typeface="メイリオ" panose="020B0604030504040204" pitchFamily="50" charset="-128"/>
                <a:ea typeface="メイリオ" panose="020B0604030504040204" pitchFamily="50" charset="-128"/>
              </a:rPr>
              <a:t>降下速度に比例して高い。</a:t>
            </a:r>
            <a:endParaRPr lang="en-US" altLang="ja-JP" dirty="0">
              <a:latin typeface="メイリオ" panose="020B0604030504040204" pitchFamily="50" charset="-128"/>
              <a:ea typeface="メイリオ" panose="020B0604030504040204" pitchFamily="50" charset="-128"/>
            </a:endParaRPr>
          </a:p>
        </p:txBody>
      </p:sp>
      <p:sp>
        <p:nvSpPr>
          <p:cNvPr id="20" name="テキスト ボックス 19">
            <a:extLst>
              <a:ext uri="{FF2B5EF4-FFF2-40B4-BE49-F238E27FC236}">
                <a16:creationId xmlns="" xmlns:a16="http://schemas.microsoft.com/office/drawing/2014/main" id="{2593B1A0-6823-834D-BB53-4E3E518EA3D6}"/>
              </a:ext>
            </a:extLst>
          </p:cNvPr>
          <p:cNvSpPr txBox="1"/>
          <p:nvPr/>
        </p:nvSpPr>
        <p:spPr>
          <a:xfrm>
            <a:off x="4242100" y="1686046"/>
            <a:ext cx="4901900" cy="430887"/>
          </a:xfrm>
          <a:prstGeom prst="rect">
            <a:avLst/>
          </a:prstGeom>
          <a:noFill/>
        </p:spPr>
        <p:txBody>
          <a:bodyPr wrap="square" rtlCol="0">
            <a:spAutoFit/>
          </a:bodyPr>
          <a:lstStyle/>
          <a:p>
            <a:r>
              <a:rPr lang="ja-JP" altLang="en-US" sz="2200" dirty="0">
                <a:latin typeface="メイリオ" panose="020B0604030504040204" pitchFamily="50" charset="-128"/>
                <a:ea typeface="メイリオ" panose="020B0604030504040204" pitchFamily="50" charset="-128"/>
              </a:rPr>
              <a:t>①</a:t>
            </a:r>
            <a:r>
              <a:rPr lang="ja-JP" altLang="en-US" sz="2200" dirty="0" smtClean="0">
                <a:latin typeface="メイリオ" panose="020B0604030504040204" pitchFamily="50" charset="-128"/>
                <a:ea typeface="メイリオ" panose="020B0604030504040204" pitchFamily="50" charset="-128"/>
              </a:rPr>
              <a:t> 下杵の降下初期に</a:t>
            </a:r>
            <a:r>
              <a:rPr lang="ja-JP" altLang="en-US" sz="2200" dirty="0">
                <a:latin typeface="メイリオ" panose="020B0604030504040204" pitchFamily="50" charset="-128"/>
                <a:ea typeface="メイリオ" panose="020B0604030504040204" pitchFamily="50" charset="-128"/>
              </a:rPr>
              <a:t>高いフラックス</a:t>
            </a:r>
            <a:endParaRPr lang="en-US" altLang="ja-JP" sz="2200" dirty="0">
              <a:latin typeface="メイリオ" panose="020B0604030504040204" pitchFamily="50" charset="-128"/>
              <a:ea typeface="メイリオ" panose="020B0604030504040204" pitchFamily="50" charset="-128"/>
            </a:endParaRPr>
          </a:p>
        </p:txBody>
      </p:sp>
      <p:sp>
        <p:nvSpPr>
          <p:cNvPr id="21" name="テキスト ボックス 20">
            <a:extLst>
              <a:ext uri="{FF2B5EF4-FFF2-40B4-BE49-F238E27FC236}">
                <a16:creationId xmlns="" xmlns:a16="http://schemas.microsoft.com/office/drawing/2014/main" id="{2593B1A0-6823-834D-BB53-4E3E518EA3D6}"/>
              </a:ext>
            </a:extLst>
          </p:cNvPr>
          <p:cNvSpPr txBox="1"/>
          <p:nvPr/>
        </p:nvSpPr>
        <p:spPr>
          <a:xfrm>
            <a:off x="4536891" y="3955324"/>
            <a:ext cx="4540182" cy="923330"/>
          </a:xfrm>
          <a:prstGeom prst="rect">
            <a:avLst/>
          </a:prstGeom>
          <a:noFill/>
        </p:spPr>
        <p:txBody>
          <a:bodyPr wrap="square" rtlCol="0">
            <a:spAutoFit/>
          </a:bodyPr>
          <a:lstStyle/>
          <a:p>
            <a:r>
              <a:rPr lang="ja-JP" altLang="en-US" dirty="0" smtClean="0">
                <a:latin typeface="メイリオ" panose="020B0604030504040204" pitchFamily="50" charset="-128"/>
                <a:ea typeface="メイリオ" panose="020B0604030504040204" pitchFamily="50" charset="-128"/>
              </a:rPr>
              <a:t>フラックスは初期に高くなった後に一度落ち着き、充填の終盤で上昇する。</a:t>
            </a:r>
            <a:endParaRPr lang="en-US" altLang="ja-JP" dirty="0">
              <a:latin typeface="メイリオ" panose="020B0604030504040204" pitchFamily="50" charset="-128"/>
              <a:ea typeface="メイリオ" panose="020B0604030504040204" pitchFamily="50" charset="-128"/>
            </a:endParaRPr>
          </a:p>
          <a:p>
            <a:r>
              <a:rPr lang="ja-JP" altLang="en-US" dirty="0" smtClean="0">
                <a:latin typeface="メイリオ" panose="020B0604030504040204" pitchFamily="50" charset="-128"/>
                <a:ea typeface="メイリオ" panose="020B0604030504040204" pitchFamily="50" charset="-128"/>
              </a:rPr>
              <a:t>上昇のタイミングはケースによって異なる。</a:t>
            </a:r>
            <a:endParaRPr lang="en-US" altLang="ja-JP" dirty="0" smtClean="0">
              <a:latin typeface="メイリオ" panose="020B0604030504040204" pitchFamily="50" charset="-128"/>
              <a:ea typeface="メイリオ" panose="020B0604030504040204" pitchFamily="50" charset="-128"/>
            </a:endParaRPr>
          </a:p>
        </p:txBody>
      </p:sp>
      <p:sp>
        <p:nvSpPr>
          <p:cNvPr id="22" name="テキスト ボックス 21">
            <a:extLst>
              <a:ext uri="{FF2B5EF4-FFF2-40B4-BE49-F238E27FC236}">
                <a16:creationId xmlns="" xmlns:a16="http://schemas.microsoft.com/office/drawing/2014/main" id="{2593B1A0-6823-834D-BB53-4E3E518EA3D6}"/>
              </a:ext>
            </a:extLst>
          </p:cNvPr>
          <p:cNvSpPr txBox="1"/>
          <p:nvPr/>
        </p:nvSpPr>
        <p:spPr>
          <a:xfrm>
            <a:off x="4242100" y="3495709"/>
            <a:ext cx="4673562" cy="430887"/>
          </a:xfrm>
          <a:prstGeom prst="rect">
            <a:avLst/>
          </a:prstGeom>
          <a:noFill/>
        </p:spPr>
        <p:txBody>
          <a:bodyPr wrap="square" rtlCol="0">
            <a:spAutoFit/>
          </a:bodyPr>
          <a:lstStyle/>
          <a:p>
            <a:r>
              <a:rPr lang="ja-JP" altLang="en-US" sz="2200" dirty="0">
                <a:latin typeface="メイリオ" panose="020B0604030504040204" pitchFamily="50" charset="-128"/>
                <a:ea typeface="メイリオ" panose="020B0604030504040204" pitchFamily="50" charset="-128"/>
              </a:rPr>
              <a:t>②</a:t>
            </a:r>
            <a:r>
              <a:rPr lang="ja-JP" altLang="en-US" sz="2200" dirty="0" smtClean="0">
                <a:latin typeface="メイリオ" panose="020B0604030504040204" pitchFamily="50" charset="-128"/>
                <a:ea typeface="メイリオ" panose="020B0604030504040204" pitchFamily="50" charset="-128"/>
              </a:rPr>
              <a:t> </a:t>
            </a:r>
            <a:r>
              <a:rPr lang="ja-JP" altLang="en-US" sz="2200" dirty="0">
                <a:latin typeface="メイリオ" panose="020B0604030504040204" pitchFamily="50" charset="-128"/>
                <a:ea typeface="メイリオ" panose="020B0604030504040204" pitchFamily="50" charset="-128"/>
              </a:rPr>
              <a:t>充填の終盤にフラックスが上昇</a:t>
            </a:r>
            <a:endParaRPr lang="en-US" altLang="ja-JP" sz="2200" dirty="0">
              <a:latin typeface="メイリオ" panose="020B0604030504040204" pitchFamily="50" charset="-128"/>
              <a:ea typeface="メイリオ" panose="020B0604030504040204" pitchFamily="50" charset="-128"/>
            </a:endParaRPr>
          </a:p>
        </p:txBody>
      </p:sp>
      <p:sp>
        <p:nvSpPr>
          <p:cNvPr id="29" name="テキスト ボックス 28">
            <a:extLst>
              <a:ext uri="{FF2B5EF4-FFF2-40B4-BE49-F238E27FC236}">
                <a16:creationId xmlns="" xmlns:a16="http://schemas.microsoft.com/office/drawing/2014/main" id="{2593B1A0-6823-834D-BB53-4E3E518EA3D6}"/>
              </a:ext>
            </a:extLst>
          </p:cNvPr>
          <p:cNvSpPr txBox="1"/>
          <p:nvPr/>
        </p:nvSpPr>
        <p:spPr>
          <a:xfrm>
            <a:off x="1163279" y="1234531"/>
            <a:ext cx="430291" cy="461665"/>
          </a:xfrm>
          <a:prstGeom prst="rect">
            <a:avLst/>
          </a:prstGeom>
          <a:noFill/>
        </p:spPr>
        <p:txBody>
          <a:bodyPr wrap="square" rtlCol="0">
            <a:spAutoFit/>
          </a:bodyPr>
          <a:lstStyle/>
          <a:p>
            <a:r>
              <a:rPr lang="ja-JP" altLang="en-US" sz="2400" dirty="0">
                <a:latin typeface="メイリオ" panose="020B0604030504040204" pitchFamily="50" charset="-128"/>
                <a:ea typeface="メイリオ" panose="020B0604030504040204" pitchFamily="50" charset="-128"/>
              </a:rPr>
              <a:t>①</a:t>
            </a:r>
            <a:endParaRPr lang="en-US" altLang="ja-JP" sz="2400" dirty="0">
              <a:latin typeface="メイリオ" panose="020B0604030504040204" pitchFamily="50" charset="-128"/>
              <a:ea typeface="メイリオ" panose="020B0604030504040204" pitchFamily="50" charset="-128"/>
            </a:endParaRPr>
          </a:p>
        </p:txBody>
      </p:sp>
      <p:sp>
        <p:nvSpPr>
          <p:cNvPr id="30" name="テキスト ボックス 29">
            <a:extLst>
              <a:ext uri="{FF2B5EF4-FFF2-40B4-BE49-F238E27FC236}">
                <a16:creationId xmlns="" xmlns:a16="http://schemas.microsoft.com/office/drawing/2014/main" id="{2593B1A0-6823-834D-BB53-4E3E518EA3D6}"/>
              </a:ext>
            </a:extLst>
          </p:cNvPr>
          <p:cNvSpPr txBox="1"/>
          <p:nvPr/>
        </p:nvSpPr>
        <p:spPr>
          <a:xfrm>
            <a:off x="2640981" y="1768010"/>
            <a:ext cx="430291" cy="461665"/>
          </a:xfrm>
          <a:prstGeom prst="rect">
            <a:avLst/>
          </a:prstGeom>
          <a:noFill/>
        </p:spPr>
        <p:txBody>
          <a:bodyPr wrap="square" rtlCol="0">
            <a:spAutoFit/>
          </a:bodyPr>
          <a:lstStyle/>
          <a:p>
            <a:r>
              <a:rPr lang="ja-JP" altLang="en-US" sz="2400" dirty="0">
                <a:latin typeface="メイリオ" panose="020B0604030504040204" pitchFamily="50" charset="-128"/>
                <a:ea typeface="メイリオ" panose="020B0604030504040204" pitchFamily="50" charset="-128"/>
              </a:rPr>
              <a:t>②</a:t>
            </a:r>
            <a:endParaRPr lang="en-US" altLang="ja-JP" sz="2400" dirty="0">
              <a:latin typeface="メイリオ" panose="020B0604030504040204" pitchFamily="50" charset="-128"/>
              <a:ea typeface="メイリオ" panose="020B0604030504040204" pitchFamily="50" charset="-128"/>
            </a:endParaRPr>
          </a:p>
        </p:txBody>
      </p:sp>
      <p:sp>
        <p:nvSpPr>
          <p:cNvPr id="25" name="下矢印 24">
            <a:extLst>
              <a:ext uri="{FF2B5EF4-FFF2-40B4-BE49-F238E27FC236}">
                <a16:creationId xmlns="" xmlns:a16="http://schemas.microsoft.com/office/drawing/2014/main" id="{89879F9C-7D84-AB49-AC6E-7010B58C7A0E}"/>
              </a:ext>
            </a:extLst>
          </p:cNvPr>
          <p:cNvSpPr/>
          <p:nvPr/>
        </p:nvSpPr>
        <p:spPr>
          <a:xfrm rot="16200000">
            <a:off x="4106082" y="5284205"/>
            <a:ext cx="557260" cy="511966"/>
          </a:xfrm>
          <a:prstGeom prst="downArrow">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コンテンツ プレースホルダー 16">
            <a:extLst>
              <a:ext uri="{FF2B5EF4-FFF2-40B4-BE49-F238E27FC236}">
                <a16:creationId xmlns="" xmlns:a16="http://schemas.microsoft.com/office/drawing/2014/main" id="{C6CCBA17-3995-2749-B896-342F1BFC271C}"/>
              </a:ext>
            </a:extLst>
          </p:cNvPr>
          <p:cNvSpPr txBox="1">
            <a:spLocks/>
          </p:cNvSpPr>
          <p:nvPr/>
        </p:nvSpPr>
        <p:spPr>
          <a:xfrm>
            <a:off x="4765109" y="5347398"/>
            <a:ext cx="4083745" cy="47142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kumimoji="1" sz="1500" u="none"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400" dirty="0" smtClean="0">
                <a:latin typeface="メイリオ" panose="020B0604030504040204" pitchFamily="50" charset="-128"/>
                <a:ea typeface="メイリオ" panose="020B0604030504040204" pitchFamily="50" charset="-128"/>
              </a:rPr>
              <a:t>①</a:t>
            </a:r>
            <a:r>
              <a:rPr lang="en-US" altLang="ja-JP" sz="2400" dirty="0" smtClean="0">
                <a:latin typeface="メイリオ" panose="020B0604030504040204" pitchFamily="50" charset="-128"/>
                <a:ea typeface="メイリオ" panose="020B0604030504040204" pitchFamily="50" charset="-128"/>
              </a:rPr>
              <a:t>, </a:t>
            </a:r>
            <a:r>
              <a:rPr lang="ja-JP" altLang="en-US" sz="2400" dirty="0" smtClean="0">
                <a:latin typeface="メイリオ" panose="020B0604030504040204" pitchFamily="50" charset="-128"/>
                <a:ea typeface="メイリオ" panose="020B0604030504040204" pitchFamily="50" charset="-128"/>
              </a:rPr>
              <a:t>②についてそれぞれ確認</a:t>
            </a:r>
            <a:endParaRPr lang="en-US" altLang="ja-JP" sz="2400" dirty="0">
              <a:latin typeface="メイリオ" panose="020B0604030504040204" pitchFamily="50" charset="-128"/>
              <a:ea typeface="メイリオ" panose="020B0604030504040204" pitchFamily="50" charset="-128"/>
            </a:endParaRPr>
          </a:p>
        </p:txBody>
      </p:sp>
      <p:sp>
        <p:nvSpPr>
          <p:cNvPr id="27" name="テキスト ボックス 26"/>
          <p:cNvSpPr txBox="1"/>
          <p:nvPr/>
        </p:nvSpPr>
        <p:spPr>
          <a:xfrm>
            <a:off x="176993" y="3926596"/>
            <a:ext cx="4207719" cy="369332"/>
          </a:xfrm>
          <a:prstGeom prst="rect">
            <a:avLst/>
          </a:prstGeom>
          <a:solidFill>
            <a:schemeClr val="bg1"/>
          </a:solidFill>
        </p:spPr>
        <p:txBody>
          <a:bodyPr wrap="square" rtlCol="0">
            <a:spAutoFit/>
          </a:bodyPr>
          <a:lstStyle/>
          <a:p>
            <a:pPr algn="ctr"/>
            <a:r>
              <a:rPr kumimoji="1" lang="ja-JP" altLang="en-US" dirty="0" smtClean="0"/>
              <a:t>粒子フラックスの時間変化</a:t>
            </a:r>
            <a:endParaRPr kumimoji="1" lang="ja-JP" altLang="en-US" dirty="0"/>
          </a:p>
        </p:txBody>
      </p:sp>
      <p:sp>
        <p:nvSpPr>
          <p:cNvPr id="31" name="正方形/長方形 30">
            <a:extLst>
              <a:ext uri="{FF2B5EF4-FFF2-40B4-BE49-F238E27FC236}">
                <a16:creationId xmlns="" xmlns:a16="http://schemas.microsoft.com/office/drawing/2014/main" id="{51E3F494-DFEB-4B7B-BF5D-6DC364459FDF}"/>
              </a:ext>
            </a:extLst>
          </p:cNvPr>
          <p:cNvSpPr/>
          <p:nvPr/>
        </p:nvSpPr>
        <p:spPr>
          <a:xfrm>
            <a:off x="4483966" y="2174829"/>
            <a:ext cx="36000" cy="864000"/>
          </a:xfrm>
          <a:prstGeom prst="rect">
            <a:avLst/>
          </a:prstGeom>
          <a:solidFill>
            <a:srgbClr val="4068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latin typeface="Arial" panose="020B0604020202020204" pitchFamily="34" charset="0"/>
              <a:cs typeface="Arial" panose="020B0604020202020204" pitchFamily="34" charset="0"/>
            </a:endParaRPr>
          </a:p>
        </p:txBody>
      </p:sp>
      <p:sp>
        <p:nvSpPr>
          <p:cNvPr id="34" name="正方形/長方形 33">
            <a:extLst>
              <a:ext uri="{FF2B5EF4-FFF2-40B4-BE49-F238E27FC236}">
                <a16:creationId xmlns="" xmlns:a16="http://schemas.microsoft.com/office/drawing/2014/main" id="{51E3F494-DFEB-4B7B-BF5D-6DC364459FDF}"/>
              </a:ext>
            </a:extLst>
          </p:cNvPr>
          <p:cNvSpPr/>
          <p:nvPr/>
        </p:nvSpPr>
        <p:spPr>
          <a:xfrm>
            <a:off x="4483966" y="3964550"/>
            <a:ext cx="36000" cy="864000"/>
          </a:xfrm>
          <a:prstGeom prst="rect">
            <a:avLst/>
          </a:prstGeom>
          <a:solidFill>
            <a:srgbClr val="4068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12851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500"/>
                                        <p:tgtEl>
                                          <p:spTgt spid="1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500"/>
                                        <p:tgtEl>
                                          <p:spTgt spid="1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1"/>
                                        </p:tgtEl>
                                        <p:attrNameLst>
                                          <p:attrName>style.visibility</p:attrName>
                                        </p:attrNameLst>
                                      </p:cBhvr>
                                      <p:to>
                                        <p:strVal val="visible"/>
                                      </p:to>
                                    </p:set>
                                    <p:animEffect transition="in" filter="fade">
                                      <p:cBhvr>
                                        <p:cTn id="19" dur="500"/>
                                        <p:tgtEl>
                                          <p:spTgt spid="31"/>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0"/>
                                        </p:tgtEl>
                                        <p:attrNameLst>
                                          <p:attrName>style.visibility</p:attrName>
                                        </p:attrNameLst>
                                      </p:cBhvr>
                                      <p:to>
                                        <p:strVal val="visible"/>
                                      </p:to>
                                    </p:set>
                                    <p:animEffect transition="in" filter="fade">
                                      <p:cBhvr>
                                        <p:cTn id="24" dur="500"/>
                                        <p:tgtEl>
                                          <p:spTgt spid="30"/>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fade">
                                      <p:cBhvr>
                                        <p:cTn id="27" dur="500"/>
                                        <p:tgtEl>
                                          <p:spTgt spid="24"/>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2"/>
                                        </p:tgtEl>
                                        <p:attrNameLst>
                                          <p:attrName>style.visibility</p:attrName>
                                        </p:attrNameLst>
                                      </p:cBhvr>
                                      <p:to>
                                        <p:strVal val="visible"/>
                                      </p:to>
                                    </p:set>
                                    <p:animEffect transition="in" filter="fade">
                                      <p:cBhvr>
                                        <p:cTn id="30" dur="500"/>
                                        <p:tgtEl>
                                          <p:spTgt spid="22"/>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1"/>
                                        </p:tgtEl>
                                        <p:attrNameLst>
                                          <p:attrName>style.visibility</p:attrName>
                                        </p:attrNameLst>
                                      </p:cBhvr>
                                      <p:to>
                                        <p:strVal val="visible"/>
                                      </p:to>
                                    </p:set>
                                    <p:animEffect transition="in" filter="fade">
                                      <p:cBhvr>
                                        <p:cTn id="33" dur="500"/>
                                        <p:tgtEl>
                                          <p:spTgt spid="21"/>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4"/>
                                        </p:tgtEl>
                                        <p:attrNameLst>
                                          <p:attrName>style.visibility</p:attrName>
                                        </p:attrNameLst>
                                      </p:cBhvr>
                                      <p:to>
                                        <p:strVal val="visible"/>
                                      </p:to>
                                    </p:set>
                                    <p:animEffect transition="in" filter="fade">
                                      <p:cBhvr>
                                        <p:cTn id="36" dur="500"/>
                                        <p:tgtEl>
                                          <p:spTgt spid="34"/>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25"/>
                                        </p:tgtEl>
                                        <p:attrNameLst>
                                          <p:attrName>style.visibility</p:attrName>
                                        </p:attrNameLst>
                                      </p:cBhvr>
                                      <p:to>
                                        <p:strVal val="visible"/>
                                      </p:to>
                                    </p:set>
                                    <p:animEffect transition="in" filter="fade">
                                      <p:cBhvr>
                                        <p:cTn id="41" dur="500"/>
                                        <p:tgtEl>
                                          <p:spTgt spid="25"/>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6"/>
                                        </p:tgtEl>
                                        <p:attrNameLst>
                                          <p:attrName>style.visibility</p:attrName>
                                        </p:attrNameLst>
                                      </p:cBhvr>
                                      <p:to>
                                        <p:strVal val="visible"/>
                                      </p:to>
                                    </p:set>
                                    <p:animEffect transition="in" filter="fade">
                                      <p:cBhvr>
                                        <p:cTn id="44"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4" grpId="0" animBg="1"/>
      <p:bldP spid="19" grpId="0"/>
      <p:bldP spid="20" grpId="0"/>
      <p:bldP spid="21" grpId="0"/>
      <p:bldP spid="22" grpId="0"/>
      <p:bldP spid="29" grpId="0"/>
      <p:bldP spid="30" grpId="0"/>
      <p:bldP spid="25" grpId="0" animBg="1"/>
      <p:bldP spid="26" grpId="0"/>
      <p:bldP spid="31" grpId="0" animBg="1"/>
      <p:bldP spid="3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図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43086" y="845450"/>
            <a:ext cx="2774750" cy="2081063"/>
          </a:xfrm>
          <a:prstGeom prst="rect">
            <a:avLst/>
          </a:prstGeom>
        </p:spPr>
      </p:pic>
      <p:sp>
        <p:nvSpPr>
          <p:cNvPr id="2" name="タイトル 1">
            <a:extLst>
              <a:ext uri="{FF2B5EF4-FFF2-40B4-BE49-F238E27FC236}">
                <a16:creationId xmlns="" xmlns:a16="http://schemas.microsoft.com/office/drawing/2014/main" id="{D9390133-20B6-4DB4-A745-1F47E1A2772D}"/>
              </a:ext>
            </a:extLst>
          </p:cNvPr>
          <p:cNvSpPr>
            <a:spLocks noGrp="1"/>
          </p:cNvSpPr>
          <p:nvPr>
            <p:ph type="title"/>
          </p:nvPr>
        </p:nvSpPr>
        <p:spPr>
          <a:xfrm>
            <a:off x="-1" y="0"/>
            <a:ext cx="9144001" cy="796603"/>
          </a:xfrm>
        </p:spPr>
        <p:txBody>
          <a:bodyPr>
            <a:normAutofit/>
          </a:bodyPr>
          <a:lstStyle/>
          <a:p>
            <a:pPr algn="ctr"/>
            <a:r>
              <a:rPr lang="ja-JP" altLang="en-US" dirty="0"/>
              <a:t>結果・考察</a:t>
            </a:r>
            <a:endParaRPr kumimoji="1" lang="ja-JP" altLang="en-US" sz="2400" dirty="0"/>
          </a:p>
        </p:txBody>
      </p:sp>
      <p:sp>
        <p:nvSpPr>
          <p:cNvPr id="29" name="下矢印 28">
            <a:extLst>
              <a:ext uri="{FF2B5EF4-FFF2-40B4-BE49-F238E27FC236}">
                <a16:creationId xmlns="" xmlns:a16="http://schemas.microsoft.com/office/drawing/2014/main" id="{210412B1-05C6-AA4D-85E9-51301571A4D8}"/>
              </a:ext>
            </a:extLst>
          </p:cNvPr>
          <p:cNvSpPr/>
          <p:nvPr/>
        </p:nvSpPr>
        <p:spPr>
          <a:xfrm rot="16200000">
            <a:off x="153136" y="5606083"/>
            <a:ext cx="480140" cy="499377"/>
          </a:xfrm>
          <a:prstGeom prst="downArrow">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コンテンツ プレースホルダー 16">
            <a:extLst>
              <a:ext uri="{FF2B5EF4-FFF2-40B4-BE49-F238E27FC236}">
                <a16:creationId xmlns="" xmlns:a16="http://schemas.microsoft.com/office/drawing/2014/main" id="{7DE9ADEB-205F-954D-944B-8B94BD2FE459}"/>
              </a:ext>
            </a:extLst>
          </p:cNvPr>
          <p:cNvSpPr txBox="1">
            <a:spLocks/>
          </p:cNvSpPr>
          <p:nvPr/>
        </p:nvSpPr>
        <p:spPr>
          <a:xfrm>
            <a:off x="724380" y="5701542"/>
            <a:ext cx="7840714" cy="47142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kumimoji="1" sz="1500" u="none"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400" dirty="0">
                <a:solidFill>
                  <a:srgbClr val="FF0000"/>
                </a:solidFill>
                <a:latin typeface="Arial" panose="020B0604020202020204" pitchFamily="34" charset="0"/>
                <a:ea typeface="メイリオ" panose="020B0604030504040204" pitchFamily="50" charset="-128"/>
                <a:cs typeface="Arial" panose="020B0604020202020204" pitchFamily="34" charset="0"/>
              </a:rPr>
              <a:t>吸引効果は流体抗力、圧力勾配による力が合わさり発生</a:t>
            </a:r>
            <a:endParaRPr lang="en-US" altLang="ja-JP" sz="2400" dirty="0">
              <a:solidFill>
                <a:srgbClr val="FF0000"/>
              </a:solidFill>
              <a:latin typeface="Arial" panose="020B0604020202020204" pitchFamily="34" charset="0"/>
              <a:ea typeface="メイリオ" panose="020B0604030504040204" pitchFamily="50" charset="-128"/>
              <a:cs typeface="Arial" panose="020B0604020202020204" pitchFamily="34" charset="0"/>
            </a:endParaRPr>
          </a:p>
        </p:txBody>
      </p:sp>
      <p:sp>
        <p:nvSpPr>
          <p:cNvPr id="31" name="フレーム 30">
            <a:extLst>
              <a:ext uri="{FF2B5EF4-FFF2-40B4-BE49-F238E27FC236}">
                <a16:creationId xmlns="" xmlns:a16="http://schemas.microsoft.com/office/drawing/2014/main" id="{68E8943B-2AE0-DB4D-9906-EC027BD3B5DF}"/>
              </a:ext>
            </a:extLst>
          </p:cNvPr>
          <p:cNvSpPr/>
          <p:nvPr/>
        </p:nvSpPr>
        <p:spPr>
          <a:xfrm>
            <a:off x="7780840" y="5366084"/>
            <a:ext cx="1113778" cy="262647"/>
          </a:xfrm>
          <a:prstGeom prst="fram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b="1" dirty="0">
                <a:solidFill>
                  <a:srgbClr val="FF0000"/>
                </a:solidFill>
                <a:latin typeface="Arial" panose="020B0604020202020204" pitchFamily="34" charset="0"/>
                <a:cs typeface="Arial" panose="020B0604020202020204" pitchFamily="34" charset="0"/>
              </a:rPr>
              <a:t>originality</a:t>
            </a:r>
            <a:endParaRPr kumimoji="1" lang="ja-JP" altLang="en-US" sz="1200" b="1" dirty="0">
              <a:solidFill>
                <a:srgbClr val="FF0000"/>
              </a:solidFill>
              <a:latin typeface="Arial" panose="020B0604020202020204" pitchFamily="34" charset="0"/>
              <a:cs typeface="Arial" panose="020B0604020202020204" pitchFamily="34" charset="0"/>
            </a:endParaRPr>
          </a:p>
        </p:txBody>
      </p:sp>
      <p:pic>
        <p:nvPicPr>
          <p:cNvPr id="19" name="図 18"/>
          <p:cNvPicPr>
            <a:picLocks noChangeAspect="1"/>
          </p:cNvPicPr>
          <p:nvPr/>
        </p:nvPicPr>
        <p:blipFill rotWithShape="1">
          <a:blip r:embed="rId4">
            <a:extLst>
              <a:ext uri="{28A0092B-C50C-407E-A947-70E740481C1C}">
                <a14:useLocalDpi xmlns:a14="http://schemas.microsoft.com/office/drawing/2010/main" val="0"/>
              </a:ext>
            </a:extLst>
          </a:blip>
          <a:srcRect l="3958" t="396" r="33671" b="-396"/>
          <a:stretch/>
        </p:blipFill>
        <p:spPr>
          <a:xfrm>
            <a:off x="9074" y="1538476"/>
            <a:ext cx="637743" cy="2556244"/>
          </a:xfrm>
          <a:prstGeom prst="rect">
            <a:avLst/>
          </a:prstGeom>
        </p:spPr>
      </p:pic>
      <p:sp>
        <p:nvSpPr>
          <p:cNvPr id="41" name="テキスト ボックス 40">
            <a:extLst>
              <a:ext uri="{FF2B5EF4-FFF2-40B4-BE49-F238E27FC236}">
                <a16:creationId xmlns="" xmlns:a16="http://schemas.microsoft.com/office/drawing/2014/main" id="{2593B1A0-6823-834D-BB53-4E3E518EA3D6}"/>
              </a:ext>
            </a:extLst>
          </p:cNvPr>
          <p:cNvSpPr txBox="1"/>
          <p:nvPr/>
        </p:nvSpPr>
        <p:spPr>
          <a:xfrm>
            <a:off x="5199209" y="4180489"/>
            <a:ext cx="3859065" cy="400110"/>
          </a:xfrm>
          <a:prstGeom prst="rect">
            <a:avLst/>
          </a:prstGeom>
          <a:noFill/>
        </p:spPr>
        <p:txBody>
          <a:bodyPr wrap="square" rtlCol="0">
            <a:spAutoFit/>
          </a:bodyPr>
          <a:lstStyle/>
          <a:p>
            <a:r>
              <a:rPr lang="ja-JP" altLang="en-US" sz="2000" dirty="0">
                <a:latin typeface="メイリオ" panose="020B0604030504040204" pitchFamily="50" charset="-128"/>
                <a:ea typeface="メイリオ" panose="020B0604030504040204" pitchFamily="50" charset="-128"/>
              </a:rPr>
              <a:t>・下杵</a:t>
            </a:r>
            <a:r>
              <a:rPr lang="ja-JP" altLang="en-US" sz="2000" dirty="0" smtClean="0">
                <a:latin typeface="メイリオ" panose="020B0604030504040204" pitchFamily="50" charset="-128"/>
                <a:ea typeface="メイリオ" panose="020B0604030504040204" pitchFamily="50" charset="-128"/>
              </a:rPr>
              <a:t>の速度</a:t>
            </a:r>
            <a:r>
              <a:rPr lang="ja-JP" altLang="en-US" sz="2000" dirty="0">
                <a:latin typeface="メイリオ" panose="020B0604030504040204" pitchFamily="50" charset="-128"/>
                <a:ea typeface="メイリオ" panose="020B0604030504040204" pitchFamily="50" charset="-128"/>
              </a:rPr>
              <a:t>に比例した大きさ</a:t>
            </a:r>
            <a:endParaRPr lang="en-US" altLang="ja-JP" sz="2000" dirty="0">
              <a:latin typeface="メイリオ" panose="020B0604030504040204" pitchFamily="50" charset="-128"/>
              <a:ea typeface="メイリオ" panose="020B0604030504040204" pitchFamily="50" charset="-128"/>
            </a:endParaRPr>
          </a:p>
        </p:txBody>
      </p:sp>
      <p:sp>
        <p:nvSpPr>
          <p:cNvPr id="16" name="正方形/長方形 15"/>
          <p:cNvSpPr/>
          <p:nvPr/>
        </p:nvSpPr>
        <p:spPr>
          <a:xfrm>
            <a:off x="5199209" y="4654433"/>
            <a:ext cx="3567674" cy="400110"/>
          </a:xfrm>
          <a:prstGeom prst="rect">
            <a:avLst/>
          </a:prstGeom>
        </p:spPr>
        <p:txBody>
          <a:bodyPr wrap="square">
            <a:spAutoFit/>
          </a:bodyPr>
          <a:lstStyle/>
          <a:p>
            <a:r>
              <a:rPr lang="ja-JP" altLang="en-US" sz="2000" dirty="0" smtClean="0">
                <a:latin typeface="メイリオ" panose="020B0604030504040204" pitchFamily="50" charset="-128"/>
                <a:ea typeface="メイリオ" panose="020B0604030504040204" pitchFamily="50" charset="-128"/>
              </a:rPr>
              <a:t>・瞬間的に加わる</a:t>
            </a:r>
            <a:endParaRPr lang="en-US" altLang="ja-JP" sz="2000" dirty="0">
              <a:latin typeface="メイリオ" panose="020B0604030504040204" pitchFamily="50" charset="-128"/>
              <a:ea typeface="メイリオ" panose="020B0604030504040204" pitchFamily="50" charset="-128"/>
            </a:endParaRPr>
          </a:p>
        </p:txBody>
      </p:sp>
      <p:sp>
        <p:nvSpPr>
          <p:cNvPr id="20" name="テキスト ボックス 19">
            <a:extLst>
              <a:ext uri="{FF2B5EF4-FFF2-40B4-BE49-F238E27FC236}">
                <a16:creationId xmlns="" xmlns:a16="http://schemas.microsoft.com/office/drawing/2014/main" id="{2593B1A0-6823-834D-BB53-4E3E518EA3D6}"/>
              </a:ext>
            </a:extLst>
          </p:cNvPr>
          <p:cNvSpPr txBox="1"/>
          <p:nvPr/>
        </p:nvSpPr>
        <p:spPr>
          <a:xfrm>
            <a:off x="4773863" y="3650391"/>
            <a:ext cx="4284411" cy="400110"/>
          </a:xfrm>
          <a:prstGeom prst="rect">
            <a:avLst/>
          </a:prstGeom>
          <a:noFill/>
        </p:spPr>
        <p:txBody>
          <a:bodyPr wrap="square" rtlCol="0">
            <a:spAutoFit/>
          </a:bodyPr>
          <a:lstStyle/>
          <a:p>
            <a:r>
              <a:rPr lang="ja-JP" altLang="en-US" sz="2000" dirty="0">
                <a:latin typeface="メイリオ" panose="020B0604030504040204" pitchFamily="50" charset="-128"/>
                <a:ea typeface="メイリオ" panose="020B0604030504040204" pitchFamily="50" charset="-128"/>
              </a:rPr>
              <a:t>・流体抗力、圧力勾配による力が主</a:t>
            </a:r>
            <a:endParaRPr lang="en-US" altLang="ja-JP" sz="2000" dirty="0">
              <a:latin typeface="メイリオ" panose="020B0604030504040204" pitchFamily="50" charset="-128"/>
              <a:ea typeface="メイリオ" panose="020B0604030504040204" pitchFamily="50" charset="-128"/>
            </a:endParaRPr>
          </a:p>
        </p:txBody>
      </p:sp>
      <p:pic>
        <p:nvPicPr>
          <p:cNvPr id="3" name="図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6593" y="1497519"/>
            <a:ext cx="4137166" cy="4061081"/>
          </a:xfrm>
          <a:prstGeom prst="rect">
            <a:avLst/>
          </a:prstGeom>
        </p:spPr>
      </p:pic>
      <p:pic>
        <p:nvPicPr>
          <p:cNvPr id="5" name="図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1201" y="1476376"/>
            <a:ext cx="4141448" cy="4103366"/>
          </a:xfrm>
          <a:prstGeom prst="rect">
            <a:avLst/>
          </a:prstGeom>
        </p:spPr>
      </p:pic>
      <p:sp>
        <p:nvSpPr>
          <p:cNvPr id="13" name="角丸四角形 12">
            <a:extLst>
              <a:ext uri="{FF2B5EF4-FFF2-40B4-BE49-F238E27FC236}">
                <a16:creationId xmlns="" xmlns:a16="http://schemas.microsoft.com/office/drawing/2014/main" id="{F7F25173-3862-0D40-9BC3-7724C7112FA2}"/>
              </a:ext>
            </a:extLst>
          </p:cNvPr>
          <p:cNvSpPr/>
          <p:nvPr/>
        </p:nvSpPr>
        <p:spPr>
          <a:xfrm>
            <a:off x="5791079" y="1018589"/>
            <a:ext cx="464248" cy="975269"/>
          </a:xfrm>
          <a:prstGeom prst="round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4" name="テキスト ボックス 13"/>
          <p:cNvSpPr txBox="1"/>
          <p:nvPr/>
        </p:nvSpPr>
        <p:spPr>
          <a:xfrm>
            <a:off x="5199209" y="2980111"/>
            <a:ext cx="3695409" cy="369332"/>
          </a:xfrm>
          <a:prstGeom prst="rect">
            <a:avLst/>
          </a:prstGeom>
          <a:noFill/>
        </p:spPr>
        <p:txBody>
          <a:bodyPr wrap="square" rtlCol="0">
            <a:spAutoFit/>
          </a:bodyPr>
          <a:lstStyle/>
          <a:p>
            <a:r>
              <a:rPr lang="ja-JP" altLang="en-US" dirty="0">
                <a:latin typeface="メイリオ" panose="020B0604030504040204" pitchFamily="50" charset="-128"/>
                <a:ea typeface="メイリオ" panose="020B0604030504040204" pitchFamily="50" charset="-128"/>
              </a:rPr>
              <a:t>①</a:t>
            </a:r>
            <a:r>
              <a:rPr kumimoji="1" lang="ja-JP" altLang="en-US" dirty="0" smtClean="0">
                <a:latin typeface="メイリオ" panose="020B0604030504040204" pitchFamily="50" charset="-128"/>
                <a:ea typeface="メイリオ" panose="020B0604030504040204" pitchFamily="50" charset="-128"/>
              </a:rPr>
              <a:t> </a:t>
            </a:r>
            <a:r>
              <a:rPr kumimoji="1" lang="ja-JP" altLang="en-US" dirty="0">
                <a:latin typeface="メイリオ" panose="020B0604030504040204" pitchFamily="50" charset="-128"/>
                <a:ea typeface="メイリオ" panose="020B0604030504040204" pitchFamily="50" charset="-128"/>
              </a:rPr>
              <a:t>下杵降下初期の高いフラックス</a:t>
            </a:r>
          </a:p>
        </p:txBody>
      </p:sp>
      <p:sp>
        <p:nvSpPr>
          <p:cNvPr id="15" name="テキスト ボックス 14"/>
          <p:cNvSpPr txBox="1"/>
          <p:nvPr/>
        </p:nvSpPr>
        <p:spPr>
          <a:xfrm>
            <a:off x="1278082" y="1023201"/>
            <a:ext cx="3705689" cy="369332"/>
          </a:xfrm>
          <a:prstGeom prst="rect">
            <a:avLst/>
          </a:prstGeom>
          <a:noFill/>
        </p:spPr>
        <p:txBody>
          <a:bodyPr wrap="square" rtlCol="0">
            <a:spAutoFit/>
          </a:bodyPr>
          <a:lstStyle/>
          <a:p>
            <a:pPr algn="ctr"/>
            <a:r>
              <a:rPr kumimoji="1" lang="ja-JP" altLang="en-US">
                <a:latin typeface="メイリオ" panose="020B0604030504040204" pitchFamily="50" charset="-128"/>
                <a:ea typeface="メイリオ" panose="020B0604030504040204" pitchFamily="50" charset="-128"/>
              </a:rPr>
              <a:t>粒子</a:t>
            </a:r>
            <a:r>
              <a:rPr kumimoji="1" lang="ja-JP" altLang="en-US" dirty="0">
                <a:latin typeface="メイリオ" panose="020B0604030504040204" pitchFamily="50" charset="-128"/>
                <a:ea typeface="メイリオ" panose="020B0604030504040204" pitchFamily="50" charset="-128"/>
              </a:rPr>
              <a:t>に加わる力</a:t>
            </a:r>
          </a:p>
        </p:txBody>
      </p:sp>
    </p:spTree>
    <p:extLst>
      <p:ext uri="{BB962C8B-B14F-4D97-AF65-F5344CB8AC3E}">
        <p14:creationId xmlns:p14="http://schemas.microsoft.com/office/powerpoint/2010/main" val="527872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fade">
                                      <p:cBhvr>
                                        <p:cTn id="15" dur="500"/>
                                        <p:tgtEl>
                                          <p:spTgt spid="2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0"/>
                                        </p:tgtEl>
                                        <p:attrNameLst>
                                          <p:attrName>style.visibility</p:attrName>
                                        </p:attrNameLst>
                                      </p:cBhvr>
                                      <p:to>
                                        <p:strVal val="visible"/>
                                      </p:to>
                                    </p:set>
                                    <p:animEffect transition="in" filter="fade">
                                      <p:cBhvr>
                                        <p:cTn id="18" dur="500"/>
                                        <p:tgtEl>
                                          <p:spTgt spid="3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1"/>
                                        </p:tgtEl>
                                        <p:attrNameLst>
                                          <p:attrName>style.visibility</p:attrName>
                                        </p:attrNameLst>
                                      </p:cBhvr>
                                      <p:to>
                                        <p:strVal val="visible"/>
                                      </p:to>
                                    </p:set>
                                    <p:animEffect transition="in" filter="fade">
                                      <p:cBhvr>
                                        <p:cTn id="21"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p:bldP spid="31" grpId="0" animBg="1"/>
      <p:bldP spid="1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図 2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61286" y="888015"/>
            <a:ext cx="2774750" cy="2081062"/>
          </a:xfrm>
          <a:prstGeom prst="rect">
            <a:avLst/>
          </a:prstGeom>
        </p:spPr>
      </p:pic>
      <p:pic>
        <p:nvPicPr>
          <p:cNvPr id="9" name="図 8"/>
          <p:cNvPicPr>
            <a:picLocks noChangeAspect="1"/>
          </p:cNvPicPr>
          <p:nvPr/>
        </p:nvPicPr>
        <p:blipFill rotWithShape="1">
          <a:blip r:embed="rId4">
            <a:extLst>
              <a:ext uri="{28A0092B-C50C-407E-A947-70E740481C1C}">
                <a14:useLocalDpi xmlns:a14="http://schemas.microsoft.com/office/drawing/2010/main" val="0"/>
              </a:ext>
            </a:extLst>
          </a:blip>
          <a:srcRect l="33612" b="33770"/>
          <a:stretch/>
        </p:blipFill>
        <p:spPr>
          <a:xfrm>
            <a:off x="1313719" y="1392533"/>
            <a:ext cx="3520376" cy="3512005"/>
          </a:xfrm>
          <a:prstGeom prst="rect">
            <a:avLst/>
          </a:prstGeom>
        </p:spPr>
      </p:pic>
      <p:sp>
        <p:nvSpPr>
          <p:cNvPr id="2" name="タイトル 1">
            <a:extLst>
              <a:ext uri="{FF2B5EF4-FFF2-40B4-BE49-F238E27FC236}">
                <a16:creationId xmlns="" xmlns:a16="http://schemas.microsoft.com/office/drawing/2014/main" id="{D9390133-20B6-4DB4-A745-1F47E1A2772D}"/>
              </a:ext>
            </a:extLst>
          </p:cNvPr>
          <p:cNvSpPr>
            <a:spLocks noGrp="1"/>
          </p:cNvSpPr>
          <p:nvPr>
            <p:ph type="title"/>
          </p:nvPr>
        </p:nvSpPr>
        <p:spPr>
          <a:xfrm>
            <a:off x="-1" y="0"/>
            <a:ext cx="9144001" cy="796603"/>
          </a:xfrm>
        </p:spPr>
        <p:txBody>
          <a:bodyPr>
            <a:normAutofit/>
          </a:bodyPr>
          <a:lstStyle/>
          <a:p>
            <a:pPr algn="ctr"/>
            <a:r>
              <a:rPr lang="ja-JP" altLang="en-US" dirty="0"/>
              <a:t>結果・考察</a:t>
            </a:r>
            <a:endParaRPr kumimoji="1" lang="ja-JP" altLang="en-US" sz="2400" dirty="0"/>
          </a:p>
        </p:txBody>
      </p:sp>
      <p:sp>
        <p:nvSpPr>
          <p:cNvPr id="27" name="テキスト ボックス 26"/>
          <p:cNvSpPr txBox="1"/>
          <p:nvPr/>
        </p:nvSpPr>
        <p:spPr>
          <a:xfrm>
            <a:off x="5389692" y="3461630"/>
            <a:ext cx="3622673" cy="830997"/>
          </a:xfrm>
          <a:prstGeom prst="rect">
            <a:avLst/>
          </a:prstGeom>
          <a:noFill/>
        </p:spPr>
        <p:txBody>
          <a:bodyPr wrap="square" rtlCol="0">
            <a:spAutoFit/>
          </a:bodyPr>
          <a:lstStyle/>
          <a:p>
            <a:r>
              <a:rPr kumimoji="1" lang="ja-JP" altLang="en-US" sz="2400" dirty="0">
                <a:latin typeface="メイリオ" panose="020B0604030504040204" pitchFamily="50" charset="-128"/>
                <a:ea typeface="メイリオ" panose="020B0604030504040204" pitchFamily="50" charset="-128"/>
              </a:rPr>
              <a:t>流入路が気泡により遮断</a:t>
            </a:r>
            <a:endParaRPr kumimoji="1" lang="en-US" altLang="ja-JP" sz="2400" dirty="0">
              <a:latin typeface="メイリオ" panose="020B0604030504040204" pitchFamily="50" charset="-128"/>
              <a:ea typeface="メイリオ" panose="020B0604030504040204" pitchFamily="50" charset="-128"/>
            </a:endParaRPr>
          </a:p>
          <a:p>
            <a:r>
              <a:rPr lang="ja-JP" altLang="en-US" sz="2400" dirty="0">
                <a:latin typeface="メイリオ" panose="020B0604030504040204" pitchFamily="50" charset="-128"/>
                <a:ea typeface="メイリオ" panose="020B0604030504040204" pitchFamily="50" charset="-128"/>
              </a:rPr>
              <a:t>され充填完了が遅れた</a:t>
            </a:r>
            <a:endParaRPr kumimoji="1" lang="ja-JP" altLang="en-US" sz="2400" dirty="0">
              <a:latin typeface="メイリオ" panose="020B0604030504040204" pitchFamily="50" charset="-128"/>
              <a:ea typeface="メイリオ" panose="020B0604030504040204" pitchFamily="50" charset="-128"/>
            </a:endParaRPr>
          </a:p>
        </p:txBody>
      </p:sp>
      <p:sp>
        <p:nvSpPr>
          <p:cNvPr id="23" name="下矢印 22">
            <a:extLst>
              <a:ext uri="{FF2B5EF4-FFF2-40B4-BE49-F238E27FC236}">
                <a16:creationId xmlns="" xmlns:a16="http://schemas.microsoft.com/office/drawing/2014/main" id="{F75BD82B-1F2C-8D48-ABC6-4DCF09391D73}"/>
              </a:ext>
            </a:extLst>
          </p:cNvPr>
          <p:cNvSpPr/>
          <p:nvPr/>
        </p:nvSpPr>
        <p:spPr>
          <a:xfrm rot="16200000">
            <a:off x="461252" y="5582411"/>
            <a:ext cx="480140" cy="499377"/>
          </a:xfrm>
          <a:prstGeom prst="downArrow">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コンテンツ プレースホルダー 16">
            <a:extLst>
              <a:ext uri="{FF2B5EF4-FFF2-40B4-BE49-F238E27FC236}">
                <a16:creationId xmlns="" xmlns:a16="http://schemas.microsoft.com/office/drawing/2014/main" id="{81960220-1E46-7A4A-ABC6-4334DCC05187}"/>
              </a:ext>
            </a:extLst>
          </p:cNvPr>
          <p:cNvSpPr txBox="1">
            <a:spLocks/>
          </p:cNvSpPr>
          <p:nvPr/>
        </p:nvSpPr>
        <p:spPr>
          <a:xfrm>
            <a:off x="1012550" y="5710774"/>
            <a:ext cx="8179393" cy="47142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kumimoji="1" sz="1500" u="none"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400" dirty="0" smtClean="0">
                <a:solidFill>
                  <a:srgbClr val="FF0000"/>
                </a:solidFill>
                <a:latin typeface="Meiryo" panose="020B0604030504040204" pitchFamily="34" charset="-128"/>
                <a:ea typeface="Meiryo" panose="020B0604030504040204" pitchFamily="34" charset="-128"/>
              </a:rPr>
              <a:t>吸引された空気が気泡となり充填に影響を与える</a:t>
            </a:r>
            <a:endParaRPr lang="en-US" altLang="ja-JP" sz="2400" dirty="0">
              <a:solidFill>
                <a:srgbClr val="FF0000"/>
              </a:solidFill>
              <a:latin typeface="Meiryo" panose="020B0604030504040204" pitchFamily="34" charset="-128"/>
              <a:ea typeface="Meiryo" panose="020B0604030504040204" pitchFamily="34" charset="-128"/>
            </a:endParaRPr>
          </a:p>
        </p:txBody>
      </p:sp>
      <p:sp>
        <p:nvSpPr>
          <p:cNvPr id="16" name="フレーム 15">
            <a:extLst>
              <a:ext uri="{FF2B5EF4-FFF2-40B4-BE49-F238E27FC236}">
                <a16:creationId xmlns="" xmlns:a16="http://schemas.microsoft.com/office/drawing/2014/main" id="{6671A14C-2EB4-ED4F-B073-02F55E9E104C}"/>
              </a:ext>
            </a:extLst>
          </p:cNvPr>
          <p:cNvSpPr/>
          <p:nvPr/>
        </p:nvSpPr>
        <p:spPr>
          <a:xfrm>
            <a:off x="7523322" y="5380976"/>
            <a:ext cx="1113778" cy="262647"/>
          </a:xfrm>
          <a:prstGeom prst="fram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b="1" dirty="0">
                <a:solidFill>
                  <a:srgbClr val="FF0000"/>
                </a:solidFill>
                <a:latin typeface="Arial" panose="020B0604020202020204" pitchFamily="34" charset="0"/>
                <a:cs typeface="Arial" panose="020B0604020202020204" pitchFamily="34" charset="0"/>
              </a:rPr>
              <a:t>originality</a:t>
            </a:r>
            <a:endParaRPr kumimoji="1" lang="ja-JP" altLang="en-US" sz="1200" b="1" dirty="0">
              <a:solidFill>
                <a:srgbClr val="FF0000"/>
              </a:solidFill>
              <a:latin typeface="Arial" panose="020B0604020202020204" pitchFamily="34" charset="0"/>
              <a:cs typeface="Arial" panose="020B0604020202020204" pitchFamily="34" charset="0"/>
            </a:endParaRPr>
          </a:p>
        </p:txBody>
      </p:sp>
      <p:pic>
        <p:nvPicPr>
          <p:cNvPr id="6" name="図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172" y="1043878"/>
            <a:ext cx="461784" cy="2308923"/>
          </a:xfrm>
          <a:prstGeom prst="rect">
            <a:avLst/>
          </a:prstGeom>
        </p:spPr>
      </p:pic>
      <p:pic>
        <p:nvPicPr>
          <p:cNvPr id="8" name="図 7"/>
          <p:cNvPicPr>
            <a:picLocks noChangeAspect="1"/>
          </p:cNvPicPr>
          <p:nvPr/>
        </p:nvPicPr>
        <p:blipFill rotWithShape="1">
          <a:blip r:embed="rId6">
            <a:extLst>
              <a:ext uri="{28A0092B-C50C-407E-A947-70E740481C1C}">
                <a14:useLocalDpi xmlns:a14="http://schemas.microsoft.com/office/drawing/2010/main" val="0"/>
              </a:ext>
            </a:extLst>
          </a:blip>
          <a:srcRect l="15966" t="8455" r="17827" b="1945"/>
          <a:stretch/>
        </p:blipFill>
        <p:spPr>
          <a:xfrm>
            <a:off x="-2939" y="3292471"/>
            <a:ext cx="557619" cy="1886613"/>
          </a:xfrm>
          <a:prstGeom prst="rect">
            <a:avLst/>
          </a:prstGeom>
        </p:spPr>
      </p:pic>
      <p:cxnSp>
        <p:nvCxnSpPr>
          <p:cNvPr id="13" name="直線コネクタ 12"/>
          <p:cNvCxnSpPr/>
          <p:nvPr/>
        </p:nvCxnSpPr>
        <p:spPr>
          <a:xfrm>
            <a:off x="4661965" y="2953483"/>
            <a:ext cx="688753" cy="600411"/>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円/楕円 3"/>
          <p:cNvSpPr/>
          <p:nvPr/>
        </p:nvSpPr>
        <p:spPr>
          <a:xfrm>
            <a:off x="3716801" y="1356973"/>
            <a:ext cx="938335" cy="3094220"/>
          </a:xfrm>
          <a:prstGeom prst="ellipse">
            <a:avLst/>
          </a:prstGeom>
          <a:noFill/>
          <a:ln w="28575">
            <a:solidFill>
              <a:schemeClr val="accent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
        <p:nvSpPr>
          <p:cNvPr id="17" name="円/楕円 16"/>
          <p:cNvSpPr/>
          <p:nvPr/>
        </p:nvSpPr>
        <p:spPr>
          <a:xfrm>
            <a:off x="2622185" y="3737825"/>
            <a:ext cx="737970" cy="835763"/>
          </a:xfrm>
          <a:prstGeom prst="ellipse">
            <a:avLst/>
          </a:prstGeom>
          <a:noFill/>
          <a:ln w="28575">
            <a:solidFill>
              <a:schemeClr val="accent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
        <p:nvSpPr>
          <p:cNvPr id="18" name="テキスト ボックス 17"/>
          <p:cNvSpPr txBox="1"/>
          <p:nvPr/>
        </p:nvSpPr>
        <p:spPr>
          <a:xfrm>
            <a:off x="5389692" y="4466073"/>
            <a:ext cx="3495892" cy="830997"/>
          </a:xfrm>
          <a:prstGeom prst="rect">
            <a:avLst/>
          </a:prstGeom>
          <a:noFill/>
        </p:spPr>
        <p:txBody>
          <a:bodyPr wrap="square" rtlCol="0">
            <a:spAutoFit/>
          </a:bodyPr>
          <a:lstStyle/>
          <a:p>
            <a:r>
              <a:rPr kumimoji="1" lang="ja-JP" altLang="en-US" sz="2400" dirty="0">
                <a:latin typeface="メイリオ" panose="020B0604030504040204" pitchFamily="50" charset="-128"/>
                <a:ea typeface="メイリオ" panose="020B0604030504040204" pitchFamily="50" charset="-128"/>
              </a:rPr>
              <a:t>気泡が抜け終わり、</a:t>
            </a:r>
            <a:endParaRPr kumimoji="1" lang="en-US" altLang="ja-JP" sz="2400" dirty="0">
              <a:latin typeface="メイリオ" panose="020B0604030504040204" pitchFamily="50" charset="-128"/>
              <a:ea typeface="メイリオ" panose="020B0604030504040204" pitchFamily="50" charset="-128"/>
            </a:endParaRPr>
          </a:p>
          <a:p>
            <a:r>
              <a:rPr lang="ja-JP" altLang="en-US" sz="2400" dirty="0">
                <a:latin typeface="メイリオ" panose="020B0604030504040204" pitchFamily="50" charset="-128"/>
                <a:ea typeface="メイリオ" panose="020B0604030504040204" pitchFamily="50" charset="-128"/>
              </a:rPr>
              <a:t>フラックスが上昇</a:t>
            </a:r>
            <a:endParaRPr kumimoji="1" lang="ja-JP" altLang="en-US" sz="2400" dirty="0">
              <a:latin typeface="メイリオ" panose="020B0604030504040204" pitchFamily="50" charset="-128"/>
              <a:ea typeface="メイリオ" panose="020B0604030504040204" pitchFamily="50" charset="-128"/>
            </a:endParaRPr>
          </a:p>
        </p:txBody>
      </p:sp>
      <p:cxnSp>
        <p:nvCxnSpPr>
          <p:cNvPr id="19" name="直線コネクタ 18"/>
          <p:cNvCxnSpPr>
            <a:stCxn id="17" idx="5"/>
            <a:endCxn id="18" idx="1"/>
          </p:cNvCxnSpPr>
          <p:nvPr/>
        </p:nvCxnSpPr>
        <p:spPr>
          <a:xfrm>
            <a:off x="3252082" y="4451193"/>
            <a:ext cx="2137610" cy="430379"/>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26" name="図 25"/>
          <p:cNvPicPr>
            <a:picLocks noChangeAspect="1"/>
          </p:cNvPicPr>
          <p:nvPr/>
        </p:nvPicPr>
        <p:blipFill rotWithShape="1">
          <a:blip r:embed="rId4">
            <a:extLst>
              <a:ext uri="{28A0092B-C50C-407E-A947-70E740481C1C}">
                <a14:useLocalDpi xmlns:a14="http://schemas.microsoft.com/office/drawing/2010/main" val="0"/>
              </a:ext>
            </a:extLst>
          </a:blip>
          <a:srcRect r="88029" b="32805"/>
          <a:stretch/>
        </p:blipFill>
        <p:spPr>
          <a:xfrm>
            <a:off x="515084" y="1432035"/>
            <a:ext cx="708192" cy="3720872"/>
          </a:xfrm>
          <a:prstGeom prst="rect">
            <a:avLst/>
          </a:prstGeom>
        </p:spPr>
      </p:pic>
      <p:pic>
        <p:nvPicPr>
          <p:cNvPr id="28" name="図 27"/>
          <p:cNvPicPr>
            <a:picLocks noChangeAspect="1"/>
          </p:cNvPicPr>
          <p:nvPr/>
        </p:nvPicPr>
        <p:blipFill rotWithShape="1">
          <a:blip r:embed="rId4">
            <a:extLst>
              <a:ext uri="{28A0092B-C50C-407E-A947-70E740481C1C}">
                <a14:useLocalDpi xmlns:a14="http://schemas.microsoft.com/office/drawing/2010/main" val="0"/>
              </a:ext>
            </a:extLst>
          </a:blip>
          <a:srcRect l="33612" t="89214" b="3412"/>
          <a:stretch/>
        </p:blipFill>
        <p:spPr>
          <a:xfrm>
            <a:off x="1306890" y="4881571"/>
            <a:ext cx="3534034" cy="392532"/>
          </a:xfrm>
          <a:prstGeom prst="rect">
            <a:avLst/>
          </a:prstGeom>
        </p:spPr>
      </p:pic>
      <p:sp>
        <p:nvSpPr>
          <p:cNvPr id="22" name="角丸四角形 21">
            <a:extLst>
              <a:ext uri="{FF2B5EF4-FFF2-40B4-BE49-F238E27FC236}">
                <a16:creationId xmlns="" xmlns:a16="http://schemas.microsoft.com/office/drawing/2014/main" id="{F7F25173-3862-0D40-9BC3-7724C7112FA2}"/>
              </a:ext>
            </a:extLst>
          </p:cNvPr>
          <p:cNvSpPr/>
          <p:nvPr/>
        </p:nvSpPr>
        <p:spPr>
          <a:xfrm>
            <a:off x="6979898" y="1866897"/>
            <a:ext cx="787188" cy="623250"/>
          </a:xfrm>
          <a:prstGeom prst="round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9" name="テキスト ボックス 28"/>
          <p:cNvSpPr txBox="1"/>
          <p:nvPr/>
        </p:nvSpPr>
        <p:spPr>
          <a:xfrm>
            <a:off x="5468960" y="2917054"/>
            <a:ext cx="3622673" cy="369332"/>
          </a:xfrm>
          <a:prstGeom prst="rect">
            <a:avLst/>
          </a:prstGeom>
          <a:noFill/>
        </p:spPr>
        <p:txBody>
          <a:bodyPr wrap="square" rtlCol="0">
            <a:spAutoFit/>
          </a:bodyPr>
          <a:lstStyle/>
          <a:p>
            <a:r>
              <a:rPr kumimoji="1" lang="ja-JP" altLang="en-US" dirty="0" smtClean="0">
                <a:latin typeface="メイリオ" panose="020B0604030504040204" pitchFamily="50" charset="-128"/>
                <a:ea typeface="メイリオ" panose="020B0604030504040204" pitchFamily="50" charset="-128"/>
              </a:rPr>
              <a:t>② </a:t>
            </a:r>
            <a:r>
              <a:rPr kumimoji="1" lang="ja-JP" altLang="en-US" dirty="0">
                <a:latin typeface="メイリオ" panose="020B0604030504040204" pitchFamily="50" charset="-128"/>
                <a:ea typeface="メイリオ" panose="020B0604030504040204" pitchFamily="50" charset="-128"/>
              </a:rPr>
              <a:t>充填終盤のフラックスの上昇</a:t>
            </a:r>
          </a:p>
        </p:txBody>
      </p:sp>
      <p:sp>
        <p:nvSpPr>
          <p:cNvPr id="21" name="テキスト ボックス 20"/>
          <p:cNvSpPr txBox="1"/>
          <p:nvPr/>
        </p:nvSpPr>
        <p:spPr>
          <a:xfrm>
            <a:off x="1223276" y="1043878"/>
            <a:ext cx="3705689" cy="369332"/>
          </a:xfrm>
          <a:prstGeom prst="rect">
            <a:avLst/>
          </a:prstGeom>
          <a:noFill/>
        </p:spPr>
        <p:txBody>
          <a:bodyPr wrap="square" rtlCol="0">
            <a:spAutoFit/>
          </a:bodyPr>
          <a:lstStyle/>
          <a:p>
            <a:pPr algn="ctr"/>
            <a:r>
              <a:rPr kumimoji="1" lang="ja-JP" altLang="en-US" dirty="0">
                <a:latin typeface="メイリオ" panose="020B0604030504040204" pitchFamily="50" charset="-128"/>
                <a:ea typeface="メイリオ" panose="020B0604030504040204" pitchFamily="50" charset="-128"/>
              </a:rPr>
              <a:t>金型内の気泡の様子</a:t>
            </a:r>
          </a:p>
        </p:txBody>
      </p:sp>
    </p:spTree>
    <p:extLst>
      <p:ext uri="{BB962C8B-B14F-4D97-AF65-F5344CB8AC3E}">
        <p14:creationId xmlns:p14="http://schemas.microsoft.com/office/powerpoint/2010/main" val="2338875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randombar(horizontal)">
                                      <p:cBhvr>
                                        <p:cTn id="7" dur="500"/>
                                        <p:tgtEl>
                                          <p:spTgt spid="18"/>
                                        </p:tgtEl>
                                      </p:cBhvr>
                                    </p:animEffect>
                                  </p:childTnLst>
                                </p:cTn>
                              </p:par>
                              <p:par>
                                <p:cTn id="8" presetID="14" presetClass="entr" presetSubtype="10" fill="hold"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randombar(horizontal)">
                                      <p:cBhvr>
                                        <p:cTn id="10" dur="500"/>
                                        <p:tgtEl>
                                          <p:spTgt spid="19"/>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randombar(horizontal)">
                                      <p:cBhvr>
                                        <p:cTn id="13" dur="500"/>
                                        <p:tgtEl>
                                          <p:spTgt spid="17"/>
                                        </p:tgtEl>
                                      </p:cBhvr>
                                    </p:animEffect>
                                  </p:childTnLst>
                                </p:cTn>
                              </p:par>
                            </p:childTnLst>
                          </p:cTn>
                        </p:par>
                      </p:childTnLst>
                    </p:cTn>
                  </p:par>
                  <p:par>
                    <p:cTn id="14" fill="hold">
                      <p:stCondLst>
                        <p:cond delay="indefinite"/>
                      </p:stCondLst>
                      <p:childTnLst>
                        <p:par>
                          <p:cTn id="15" fill="hold">
                            <p:stCondLst>
                              <p:cond delay="0"/>
                            </p:stCondLst>
                            <p:childTnLst>
                              <p:par>
                                <p:cTn id="16" presetID="14" presetClass="entr" presetSubtype="10" fill="hold" grpId="0"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randombar(horizontal)">
                                      <p:cBhvr>
                                        <p:cTn id="18" dur="500"/>
                                        <p:tgtEl>
                                          <p:spTgt spid="4"/>
                                        </p:tgtEl>
                                      </p:cBhvr>
                                    </p:animEffect>
                                  </p:childTnLst>
                                </p:cTn>
                              </p:par>
                              <p:par>
                                <p:cTn id="19" presetID="14" presetClass="entr" presetSubtype="10"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randombar(horizontal)">
                                      <p:cBhvr>
                                        <p:cTn id="21" dur="500"/>
                                        <p:tgtEl>
                                          <p:spTgt spid="13"/>
                                        </p:tgtEl>
                                      </p:cBhvr>
                                    </p:animEffect>
                                  </p:childTnLst>
                                </p:cTn>
                              </p:par>
                              <p:par>
                                <p:cTn id="22" presetID="14" presetClass="entr" presetSubtype="10" fill="hold" grpId="0" nodeType="withEffect">
                                  <p:stCondLst>
                                    <p:cond delay="0"/>
                                  </p:stCondLst>
                                  <p:childTnLst>
                                    <p:set>
                                      <p:cBhvr>
                                        <p:cTn id="23" dur="1" fill="hold">
                                          <p:stCondLst>
                                            <p:cond delay="0"/>
                                          </p:stCondLst>
                                        </p:cTn>
                                        <p:tgtEl>
                                          <p:spTgt spid="27"/>
                                        </p:tgtEl>
                                        <p:attrNameLst>
                                          <p:attrName>style.visibility</p:attrName>
                                        </p:attrNameLst>
                                      </p:cBhvr>
                                      <p:to>
                                        <p:strVal val="visible"/>
                                      </p:to>
                                    </p:set>
                                    <p:animEffect transition="in" filter="randombar(horizontal)">
                                      <p:cBhvr>
                                        <p:cTn id="24" dur="500"/>
                                        <p:tgtEl>
                                          <p:spTgt spid="27"/>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1" nodeType="clickEffect">
                                  <p:stCondLst>
                                    <p:cond delay="0"/>
                                  </p:stCondLst>
                                  <p:childTnLst>
                                    <p:set>
                                      <p:cBhvr>
                                        <p:cTn id="28" dur="1" fill="hold">
                                          <p:stCondLst>
                                            <p:cond delay="0"/>
                                          </p:stCondLst>
                                        </p:cTn>
                                        <p:tgtEl>
                                          <p:spTgt spid="25"/>
                                        </p:tgtEl>
                                        <p:attrNameLst>
                                          <p:attrName>style.visibility</p:attrName>
                                        </p:attrNameLst>
                                      </p:cBhvr>
                                      <p:to>
                                        <p:strVal val="visible"/>
                                      </p:to>
                                    </p:set>
                                    <p:animEffect transition="in" filter="fade">
                                      <p:cBhvr>
                                        <p:cTn id="29" dur="500"/>
                                        <p:tgtEl>
                                          <p:spTgt spid="25"/>
                                        </p:tgtEl>
                                      </p:cBhvr>
                                    </p:animEffect>
                                  </p:childTnLst>
                                </p:cTn>
                              </p:par>
                              <p:par>
                                <p:cTn id="30" presetID="10" presetClass="entr" presetSubtype="0" fill="hold" grpId="1" nodeType="withEffect">
                                  <p:stCondLst>
                                    <p:cond delay="0"/>
                                  </p:stCondLst>
                                  <p:childTnLst>
                                    <p:set>
                                      <p:cBhvr>
                                        <p:cTn id="31" dur="1" fill="hold">
                                          <p:stCondLst>
                                            <p:cond delay="0"/>
                                          </p:stCondLst>
                                        </p:cTn>
                                        <p:tgtEl>
                                          <p:spTgt spid="23"/>
                                        </p:tgtEl>
                                        <p:attrNameLst>
                                          <p:attrName>style.visibility</p:attrName>
                                        </p:attrNameLst>
                                      </p:cBhvr>
                                      <p:to>
                                        <p:strVal val="visible"/>
                                      </p:to>
                                    </p:set>
                                    <p:animEffect transition="in" filter="fade">
                                      <p:cBhvr>
                                        <p:cTn id="32" dur="500"/>
                                        <p:tgtEl>
                                          <p:spTgt spid="23"/>
                                        </p:tgtEl>
                                      </p:cBhvr>
                                    </p:animEffect>
                                  </p:childTnLst>
                                </p:cTn>
                              </p:par>
                              <p:par>
                                <p:cTn id="33" presetID="10" presetClass="entr" presetSubtype="0" fill="hold" grpId="1" nodeType="with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fade">
                                      <p:cBhvr>
                                        <p:cTn id="3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3" grpId="1" animBg="1"/>
      <p:bldP spid="25" grpId="1"/>
      <p:bldP spid="16" grpId="1" animBg="1"/>
      <p:bldP spid="4" grpId="0" animBg="1"/>
      <p:bldP spid="17" grpId="0" animBg="1"/>
      <p:bldP spid="18" grpId="0"/>
    </p:bldLst>
  </p:timing>
</p:sld>
</file>

<file path=ppt/theme/theme1.xml><?xml version="1.0" encoding="utf-8"?>
<a:theme xmlns:a="http://schemas.openxmlformats.org/drawingml/2006/main" name="1_デザインの設定">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デザインの設定">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3_デザインの設定">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38895</TotalTime>
  <Words>1469</Words>
  <Application>Microsoft Office PowerPoint</Application>
  <PresentationFormat>画面に合わせる (4:3)</PresentationFormat>
  <Paragraphs>212</Paragraphs>
  <Slides>15</Slides>
  <Notes>11</Notes>
  <HiddenSlides>5</HiddenSlides>
  <MMClips>3</MMClips>
  <ScaleCrop>false</ScaleCrop>
  <HeadingPairs>
    <vt:vector size="6" baseType="variant">
      <vt:variant>
        <vt:lpstr>使用されているフォント</vt:lpstr>
      </vt:variant>
      <vt:variant>
        <vt:i4>12</vt:i4>
      </vt:variant>
      <vt:variant>
        <vt:lpstr>テーマ</vt:lpstr>
      </vt:variant>
      <vt:variant>
        <vt:i4>3</vt:i4>
      </vt:variant>
      <vt:variant>
        <vt:lpstr>スライド タイトル</vt:lpstr>
      </vt:variant>
      <vt:variant>
        <vt:i4>15</vt:i4>
      </vt:variant>
    </vt:vector>
  </HeadingPairs>
  <TitlesOfParts>
    <vt:vector size="30" baseType="lpstr">
      <vt:lpstr>ＭＳ Ｐゴシック</vt:lpstr>
      <vt:lpstr>ヒラギノ丸ゴ Pro W4</vt:lpstr>
      <vt:lpstr>メイリオ</vt:lpstr>
      <vt:lpstr>メイリオ</vt:lpstr>
      <vt:lpstr>源ノ角ゴシック JP Normal</vt:lpstr>
      <vt:lpstr>游ゴシック</vt:lpstr>
      <vt:lpstr>游ゴシック Light</vt:lpstr>
      <vt:lpstr>Arial</vt:lpstr>
      <vt:lpstr>Calibri</vt:lpstr>
      <vt:lpstr>Cambria Math</vt:lpstr>
      <vt:lpstr>Segoe UI</vt:lpstr>
      <vt:lpstr>Times New Roman</vt:lpstr>
      <vt:lpstr>1_デザインの設定</vt:lpstr>
      <vt:lpstr>デザインの設定</vt:lpstr>
      <vt:lpstr>3_デザインの設定</vt:lpstr>
      <vt:lpstr>PowerPoint プレゼンテーション</vt:lpstr>
      <vt:lpstr>研究背景</vt:lpstr>
      <vt:lpstr>研究目的</vt:lpstr>
      <vt:lpstr>解析条件</vt:lpstr>
      <vt:lpstr>結果・考察</vt:lpstr>
      <vt:lpstr>結果・考察</vt:lpstr>
      <vt:lpstr>結果・考察</vt:lpstr>
      <vt:lpstr>結果・考察</vt:lpstr>
      <vt:lpstr>結果・考察</vt:lpstr>
      <vt:lpstr>結論</vt:lpstr>
      <vt:lpstr> 結果・考察</vt:lpstr>
      <vt:lpstr> 解析手法 – 解析モデル</vt:lpstr>
      <vt:lpstr> 解析手法 – 境界条件</vt:lpstr>
      <vt:lpstr>結果・考察</vt:lpstr>
      <vt:lpstr>結果・考察</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Yoshida</dc:creator>
  <cp:lastModifiedBy>yoshida kosei</cp:lastModifiedBy>
  <cp:revision>4453</cp:revision>
  <dcterms:created xsi:type="dcterms:W3CDTF">2018-11-05T05:45:49Z</dcterms:created>
  <dcterms:modified xsi:type="dcterms:W3CDTF">2019-08-06T10:08:28Z</dcterms:modified>
</cp:coreProperties>
</file>